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66"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F4"/>
    <a:srgbClr val="90082E"/>
    <a:srgbClr val="B20001"/>
    <a:srgbClr val="F7FAED"/>
    <a:srgbClr val="E10204"/>
    <a:srgbClr val="DE0F6D"/>
    <a:srgbClr val="FFF1E5"/>
    <a:srgbClr val="F8EBDE"/>
    <a:srgbClr val="E8DED1"/>
    <a:srgbClr val="A80A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56"/>
  </p:normalViewPr>
  <p:slideViewPr>
    <p:cSldViewPr snapToGrid="0" snapToObjects="1">
      <p:cViewPr varScale="1">
        <p:scale>
          <a:sx n="85" d="100"/>
          <a:sy n="85" d="100"/>
        </p:scale>
        <p:origin x="200"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0868A5-CC91-9048-AE66-9E681E431693}" type="datetimeFigureOut">
              <a:rPr lang="it-IT" smtClean="0"/>
              <a:t>03/03/22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4FF27-DE9A-E748-B89E-7990656D74F3}" type="slidenum">
              <a:rPr lang="it-IT" smtClean="0"/>
              <a:t>‹N›</a:t>
            </a:fld>
            <a:endParaRPr lang="it-IT"/>
          </a:p>
        </p:txBody>
      </p:sp>
    </p:spTree>
    <p:extLst>
      <p:ext uri="{BB962C8B-B14F-4D97-AF65-F5344CB8AC3E}">
        <p14:creationId xmlns:p14="http://schemas.microsoft.com/office/powerpoint/2010/main" val="1809500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544FF27-DE9A-E748-B89E-7990656D74F3}" type="slidenum">
              <a:rPr lang="it-IT" smtClean="0"/>
              <a:t>1</a:t>
            </a:fld>
            <a:endParaRPr lang="it-IT"/>
          </a:p>
        </p:txBody>
      </p:sp>
    </p:spTree>
    <p:extLst>
      <p:ext uri="{BB962C8B-B14F-4D97-AF65-F5344CB8AC3E}">
        <p14:creationId xmlns:p14="http://schemas.microsoft.com/office/powerpoint/2010/main" val="1517501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79F70F-8E9A-0F4E-BD7A-4B1A8922368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1F818FA-418D-8143-BFAF-74939ED78D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BEE4D10-DBC7-C24C-A184-D1247CA9D649}"/>
              </a:ext>
            </a:extLst>
          </p:cNvPr>
          <p:cNvSpPr>
            <a:spLocks noGrp="1"/>
          </p:cNvSpPr>
          <p:nvPr>
            <p:ph type="dt" sz="half" idx="10"/>
          </p:nvPr>
        </p:nvSpPr>
        <p:spPr/>
        <p:txBody>
          <a:bodyPr/>
          <a:lstStyle/>
          <a:p>
            <a:fld id="{7B883D82-9F7A-E14A-8528-2FB5E185E90F}" type="datetimeFigureOut">
              <a:rPr lang="it-IT" smtClean="0"/>
              <a:t>03/03/22</a:t>
            </a:fld>
            <a:endParaRPr lang="it-IT"/>
          </a:p>
        </p:txBody>
      </p:sp>
      <p:sp>
        <p:nvSpPr>
          <p:cNvPr id="5" name="Segnaposto piè di pagina 4">
            <a:extLst>
              <a:ext uri="{FF2B5EF4-FFF2-40B4-BE49-F238E27FC236}">
                <a16:creationId xmlns:a16="http://schemas.microsoft.com/office/drawing/2014/main" id="{4DFB005D-D3A2-CB42-89C5-6CE4059E262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623FFFF-F323-5E48-B2DB-D8730137E011}"/>
              </a:ext>
            </a:extLst>
          </p:cNvPr>
          <p:cNvSpPr>
            <a:spLocks noGrp="1"/>
          </p:cNvSpPr>
          <p:nvPr>
            <p:ph type="sldNum" sz="quarter" idx="12"/>
          </p:nvPr>
        </p:nvSpPr>
        <p:spPr/>
        <p:txBody>
          <a:bodyPr/>
          <a:lstStyle/>
          <a:p>
            <a:fld id="{8DC1E220-DD6E-E040-8672-89FBAC9B1683}" type="slidenum">
              <a:rPr lang="it-IT" smtClean="0"/>
              <a:t>‹N›</a:t>
            </a:fld>
            <a:endParaRPr lang="it-IT"/>
          </a:p>
        </p:txBody>
      </p:sp>
    </p:spTree>
    <p:extLst>
      <p:ext uri="{BB962C8B-B14F-4D97-AF65-F5344CB8AC3E}">
        <p14:creationId xmlns:p14="http://schemas.microsoft.com/office/powerpoint/2010/main" val="299777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57064C-D3CD-124F-8796-FBFD96EC90A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6B92ADA-BF25-5E44-B12F-EDE6F541EAB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18433B1-9139-B447-A78B-D31AD1D83998}"/>
              </a:ext>
            </a:extLst>
          </p:cNvPr>
          <p:cNvSpPr>
            <a:spLocks noGrp="1"/>
          </p:cNvSpPr>
          <p:nvPr>
            <p:ph type="dt" sz="half" idx="10"/>
          </p:nvPr>
        </p:nvSpPr>
        <p:spPr/>
        <p:txBody>
          <a:bodyPr/>
          <a:lstStyle/>
          <a:p>
            <a:fld id="{7B883D82-9F7A-E14A-8528-2FB5E185E90F}" type="datetimeFigureOut">
              <a:rPr lang="it-IT" smtClean="0"/>
              <a:t>03/03/22</a:t>
            </a:fld>
            <a:endParaRPr lang="it-IT"/>
          </a:p>
        </p:txBody>
      </p:sp>
      <p:sp>
        <p:nvSpPr>
          <p:cNvPr id="5" name="Segnaposto piè di pagina 4">
            <a:extLst>
              <a:ext uri="{FF2B5EF4-FFF2-40B4-BE49-F238E27FC236}">
                <a16:creationId xmlns:a16="http://schemas.microsoft.com/office/drawing/2014/main" id="{8976E601-A6E7-4C46-9B04-18325C97EF1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21DA0E6-91F4-854C-8DB3-BF698980DBDF}"/>
              </a:ext>
            </a:extLst>
          </p:cNvPr>
          <p:cNvSpPr>
            <a:spLocks noGrp="1"/>
          </p:cNvSpPr>
          <p:nvPr>
            <p:ph type="sldNum" sz="quarter" idx="12"/>
          </p:nvPr>
        </p:nvSpPr>
        <p:spPr/>
        <p:txBody>
          <a:bodyPr/>
          <a:lstStyle/>
          <a:p>
            <a:fld id="{8DC1E220-DD6E-E040-8672-89FBAC9B1683}" type="slidenum">
              <a:rPr lang="it-IT" smtClean="0"/>
              <a:t>‹N›</a:t>
            </a:fld>
            <a:endParaRPr lang="it-IT"/>
          </a:p>
        </p:txBody>
      </p:sp>
    </p:spTree>
    <p:extLst>
      <p:ext uri="{BB962C8B-B14F-4D97-AF65-F5344CB8AC3E}">
        <p14:creationId xmlns:p14="http://schemas.microsoft.com/office/powerpoint/2010/main" val="8983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9B29ADE-FE42-DB4D-B4E1-36FCF1BED3C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E65B4E9-7B93-B640-BD35-23EC1FE8B1E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3687F2E-83E1-EE4A-A410-34F13033A170}"/>
              </a:ext>
            </a:extLst>
          </p:cNvPr>
          <p:cNvSpPr>
            <a:spLocks noGrp="1"/>
          </p:cNvSpPr>
          <p:nvPr>
            <p:ph type="dt" sz="half" idx="10"/>
          </p:nvPr>
        </p:nvSpPr>
        <p:spPr/>
        <p:txBody>
          <a:bodyPr/>
          <a:lstStyle/>
          <a:p>
            <a:fld id="{7B883D82-9F7A-E14A-8528-2FB5E185E90F}" type="datetimeFigureOut">
              <a:rPr lang="it-IT" smtClean="0"/>
              <a:t>03/03/22</a:t>
            </a:fld>
            <a:endParaRPr lang="it-IT"/>
          </a:p>
        </p:txBody>
      </p:sp>
      <p:sp>
        <p:nvSpPr>
          <p:cNvPr id="5" name="Segnaposto piè di pagina 4">
            <a:extLst>
              <a:ext uri="{FF2B5EF4-FFF2-40B4-BE49-F238E27FC236}">
                <a16:creationId xmlns:a16="http://schemas.microsoft.com/office/drawing/2014/main" id="{006934E0-BE1C-F241-9A9E-726DDA9225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7E18AE7-DA71-FF41-8909-E6F1091CB908}"/>
              </a:ext>
            </a:extLst>
          </p:cNvPr>
          <p:cNvSpPr>
            <a:spLocks noGrp="1"/>
          </p:cNvSpPr>
          <p:nvPr>
            <p:ph type="sldNum" sz="quarter" idx="12"/>
          </p:nvPr>
        </p:nvSpPr>
        <p:spPr/>
        <p:txBody>
          <a:bodyPr/>
          <a:lstStyle/>
          <a:p>
            <a:fld id="{8DC1E220-DD6E-E040-8672-89FBAC9B1683}" type="slidenum">
              <a:rPr lang="it-IT" smtClean="0"/>
              <a:t>‹N›</a:t>
            </a:fld>
            <a:endParaRPr lang="it-IT"/>
          </a:p>
        </p:txBody>
      </p:sp>
    </p:spTree>
    <p:extLst>
      <p:ext uri="{BB962C8B-B14F-4D97-AF65-F5344CB8AC3E}">
        <p14:creationId xmlns:p14="http://schemas.microsoft.com/office/powerpoint/2010/main" val="3075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0C0BAA-3276-844F-94CD-46F5AEFA090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38625E-C312-F74C-8D95-9E463FDA94A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E1B9C81-E9EC-4140-BA34-5EACD919D09E}"/>
              </a:ext>
            </a:extLst>
          </p:cNvPr>
          <p:cNvSpPr>
            <a:spLocks noGrp="1"/>
          </p:cNvSpPr>
          <p:nvPr>
            <p:ph type="dt" sz="half" idx="10"/>
          </p:nvPr>
        </p:nvSpPr>
        <p:spPr/>
        <p:txBody>
          <a:bodyPr/>
          <a:lstStyle/>
          <a:p>
            <a:fld id="{7B883D82-9F7A-E14A-8528-2FB5E185E90F}" type="datetimeFigureOut">
              <a:rPr lang="it-IT" smtClean="0"/>
              <a:t>03/03/22</a:t>
            </a:fld>
            <a:endParaRPr lang="it-IT"/>
          </a:p>
        </p:txBody>
      </p:sp>
      <p:sp>
        <p:nvSpPr>
          <p:cNvPr id="5" name="Segnaposto piè di pagina 4">
            <a:extLst>
              <a:ext uri="{FF2B5EF4-FFF2-40B4-BE49-F238E27FC236}">
                <a16:creationId xmlns:a16="http://schemas.microsoft.com/office/drawing/2014/main" id="{72DE34F9-C851-FC43-A38F-EC79C18477D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C7737F5-A408-1245-B020-A41D8397CEB3}"/>
              </a:ext>
            </a:extLst>
          </p:cNvPr>
          <p:cNvSpPr>
            <a:spLocks noGrp="1"/>
          </p:cNvSpPr>
          <p:nvPr>
            <p:ph type="sldNum" sz="quarter" idx="12"/>
          </p:nvPr>
        </p:nvSpPr>
        <p:spPr/>
        <p:txBody>
          <a:bodyPr/>
          <a:lstStyle/>
          <a:p>
            <a:fld id="{8DC1E220-DD6E-E040-8672-89FBAC9B1683}" type="slidenum">
              <a:rPr lang="it-IT" smtClean="0"/>
              <a:t>‹N›</a:t>
            </a:fld>
            <a:endParaRPr lang="it-IT"/>
          </a:p>
        </p:txBody>
      </p:sp>
    </p:spTree>
    <p:extLst>
      <p:ext uri="{BB962C8B-B14F-4D97-AF65-F5344CB8AC3E}">
        <p14:creationId xmlns:p14="http://schemas.microsoft.com/office/powerpoint/2010/main" val="150095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C31606-145B-B74D-AC65-56EF1B136CB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D60A432-E1CB-CD4F-858D-E362B7EEBF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F7B174C-D066-8943-AE55-34571F30C7EA}"/>
              </a:ext>
            </a:extLst>
          </p:cNvPr>
          <p:cNvSpPr>
            <a:spLocks noGrp="1"/>
          </p:cNvSpPr>
          <p:nvPr>
            <p:ph type="dt" sz="half" idx="10"/>
          </p:nvPr>
        </p:nvSpPr>
        <p:spPr/>
        <p:txBody>
          <a:bodyPr/>
          <a:lstStyle/>
          <a:p>
            <a:fld id="{7B883D82-9F7A-E14A-8528-2FB5E185E90F}" type="datetimeFigureOut">
              <a:rPr lang="it-IT" smtClean="0"/>
              <a:t>03/03/22</a:t>
            </a:fld>
            <a:endParaRPr lang="it-IT"/>
          </a:p>
        </p:txBody>
      </p:sp>
      <p:sp>
        <p:nvSpPr>
          <p:cNvPr id="5" name="Segnaposto piè di pagina 4">
            <a:extLst>
              <a:ext uri="{FF2B5EF4-FFF2-40B4-BE49-F238E27FC236}">
                <a16:creationId xmlns:a16="http://schemas.microsoft.com/office/drawing/2014/main" id="{E79B9618-39DF-D147-9E44-6F517A63B5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8F4737-252D-4844-803D-5FD1E0B7CF03}"/>
              </a:ext>
            </a:extLst>
          </p:cNvPr>
          <p:cNvSpPr>
            <a:spLocks noGrp="1"/>
          </p:cNvSpPr>
          <p:nvPr>
            <p:ph type="sldNum" sz="quarter" idx="12"/>
          </p:nvPr>
        </p:nvSpPr>
        <p:spPr/>
        <p:txBody>
          <a:bodyPr/>
          <a:lstStyle/>
          <a:p>
            <a:fld id="{8DC1E220-DD6E-E040-8672-89FBAC9B1683}" type="slidenum">
              <a:rPr lang="it-IT" smtClean="0"/>
              <a:t>‹N›</a:t>
            </a:fld>
            <a:endParaRPr lang="it-IT"/>
          </a:p>
        </p:txBody>
      </p:sp>
    </p:spTree>
    <p:extLst>
      <p:ext uri="{BB962C8B-B14F-4D97-AF65-F5344CB8AC3E}">
        <p14:creationId xmlns:p14="http://schemas.microsoft.com/office/powerpoint/2010/main" val="47179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C5BF47-A09A-D24F-A74E-4DA8B3103E2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D5D682B-D86C-5D41-9A73-0D5ABAA3804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6C92802-2F6A-C54F-9AC0-6CFD6732CC4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9D70A0A-0070-A34D-A074-5FF143F1E6CA}"/>
              </a:ext>
            </a:extLst>
          </p:cNvPr>
          <p:cNvSpPr>
            <a:spLocks noGrp="1"/>
          </p:cNvSpPr>
          <p:nvPr>
            <p:ph type="dt" sz="half" idx="10"/>
          </p:nvPr>
        </p:nvSpPr>
        <p:spPr/>
        <p:txBody>
          <a:bodyPr/>
          <a:lstStyle/>
          <a:p>
            <a:fld id="{7B883D82-9F7A-E14A-8528-2FB5E185E90F}" type="datetimeFigureOut">
              <a:rPr lang="it-IT" smtClean="0"/>
              <a:t>03/03/22</a:t>
            </a:fld>
            <a:endParaRPr lang="it-IT"/>
          </a:p>
        </p:txBody>
      </p:sp>
      <p:sp>
        <p:nvSpPr>
          <p:cNvPr id="6" name="Segnaposto piè di pagina 5">
            <a:extLst>
              <a:ext uri="{FF2B5EF4-FFF2-40B4-BE49-F238E27FC236}">
                <a16:creationId xmlns:a16="http://schemas.microsoft.com/office/drawing/2014/main" id="{1366D70C-9D03-FC49-A708-B9E8A051976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850C590-06F6-8148-AF70-E19B4907FCD0}"/>
              </a:ext>
            </a:extLst>
          </p:cNvPr>
          <p:cNvSpPr>
            <a:spLocks noGrp="1"/>
          </p:cNvSpPr>
          <p:nvPr>
            <p:ph type="sldNum" sz="quarter" idx="12"/>
          </p:nvPr>
        </p:nvSpPr>
        <p:spPr/>
        <p:txBody>
          <a:bodyPr/>
          <a:lstStyle/>
          <a:p>
            <a:fld id="{8DC1E220-DD6E-E040-8672-89FBAC9B1683}" type="slidenum">
              <a:rPr lang="it-IT" smtClean="0"/>
              <a:t>‹N›</a:t>
            </a:fld>
            <a:endParaRPr lang="it-IT"/>
          </a:p>
        </p:txBody>
      </p:sp>
    </p:spTree>
    <p:extLst>
      <p:ext uri="{BB962C8B-B14F-4D97-AF65-F5344CB8AC3E}">
        <p14:creationId xmlns:p14="http://schemas.microsoft.com/office/powerpoint/2010/main" val="1690906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DCF0E-735B-0D42-A92F-928BD8C23E2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FCDEE64-08F8-C24D-99B8-205CC61AD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D1CBCD3-02B8-1B44-889D-725854F1F9D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7DAD52A-475A-C24D-BEB9-D8DCEBB2F5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70694A5-D998-234A-8242-247D63D5779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074C0EF-AF6C-EA49-A7C4-769255588385}"/>
              </a:ext>
            </a:extLst>
          </p:cNvPr>
          <p:cNvSpPr>
            <a:spLocks noGrp="1"/>
          </p:cNvSpPr>
          <p:nvPr>
            <p:ph type="dt" sz="half" idx="10"/>
          </p:nvPr>
        </p:nvSpPr>
        <p:spPr/>
        <p:txBody>
          <a:bodyPr/>
          <a:lstStyle/>
          <a:p>
            <a:fld id="{7B883D82-9F7A-E14A-8528-2FB5E185E90F}" type="datetimeFigureOut">
              <a:rPr lang="it-IT" smtClean="0"/>
              <a:t>03/03/22</a:t>
            </a:fld>
            <a:endParaRPr lang="it-IT"/>
          </a:p>
        </p:txBody>
      </p:sp>
      <p:sp>
        <p:nvSpPr>
          <p:cNvPr id="8" name="Segnaposto piè di pagina 7">
            <a:extLst>
              <a:ext uri="{FF2B5EF4-FFF2-40B4-BE49-F238E27FC236}">
                <a16:creationId xmlns:a16="http://schemas.microsoft.com/office/drawing/2014/main" id="{651D4A46-C62B-1649-BC83-A91F2EEDE60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2F9BDC6-7D07-B643-AEAE-5AB85A1C9B98}"/>
              </a:ext>
            </a:extLst>
          </p:cNvPr>
          <p:cNvSpPr>
            <a:spLocks noGrp="1"/>
          </p:cNvSpPr>
          <p:nvPr>
            <p:ph type="sldNum" sz="quarter" idx="12"/>
          </p:nvPr>
        </p:nvSpPr>
        <p:spPr/>
        <p:txBody>
          <a:bodyPr/>
          <a:lstStyle/>
          <a:p>
            <a:fld id="{8DC1E220-DD6E-E040-8672-89FBAC9B1683}" type="slidenum">
              <a:rPr lang="it-IT" smtClean="0"/>
              <a:t>‹N›</a:t>
            </a:fld>
            <a:endParaRPr lang="it-IT"/>
          </a:p>
        </p:txBody>
      </p:sp>
    </p:spTree>
    <p:extLst>
      <p:ext uri="{BB962C8B-B14F-4D97-AF65-F5344CB8AC3E}">
        <p14:creationId xmlns:p14="http://schemas.microsoft.com/office/powerpoint/2010/main" val="319017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F3093B-B0B0-B84B-BA7A-94B8A7BDD9E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9E8A3C7-670E-AB40-8076-07DA1F09937B}"/>
              </a:ext>
            </a:extLst>
          </p:cNvPr>
          <p:cNvSpPr>
            <a:spLocks noGrp="1"/>
          </p:cNvSpPr>
          <p:nvPr>
            <p:ph type="dt" sz="half" idx="10"/>
          </p:nvPr>
        </p:nvSpPr>
        <p:spPr/>
        <p:txBody>
          <a:bodyPr/>
          <a:lstStyle/>
          <a:p>
            <a:fld id="{7B883D82-9F7A-E14A-8528-2FB5E185E90F}" type="datetimeFigureOut">
              <a:rPr lang="it-IT" smtClean="0"/>
              <a:t>03/03/22</a:t>
            </a:fld>
            <a:endParaRPr lang="it-IT"/>
          </a:p>
        </p:txBody>
      </p:sp>
      <p:sp>
        <p:nvSpPr>
          <p:cNvPr id="4" name="Segnaposto piè di pagina 3">
            <a:extLst>
              <a:ext uri="{FF2B5EF4-FFF2-40B4-BE49-F238E27FC236}">
                <a16:creationId xmlns:a16="http://schemas.microsoft.com/office/drawing/2014/main" id="{75A37200-3F10-3E40-BC87-7DD181B4DC8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77F9917-0FBE-334A-8A62-F454CF82AA70}"/>
              </a:ext>
            </a:extLst>
          </p:cNvPr>
          <p:cNvSpPr>
            <a:spLocks noGrp="1"/>
          </p:cNvSpPr>
          <p:nvPr>
            <p:ph type="sldNum" sz="quarter" idx="12"/>
          </p:nvPr>
        </p:nvSpPr>
        <p:spPr/>
        <p:txBody>
          <a:bodyPr/>
          <a:lstStyle/>
          <a:p>
            <a:fld id="{8DC1E220-DD6E-E040-8672-89FBAC9B1683}" type="slidenum">
              <a:rPr lang="it-IT" smtClean="0"/>
              <a:t>‹N›</a:t>
            </a:fld>
            <a:endParaRPr lang="it-IT"/>
          </a:p>
        </p:txBody>
      </p:sp>
    </p:spTree>
    <p:extLst>
      <p:ext uri="{BB962C8B-B14F-4D97-AF65-F5344CB8AC3E}">
        <p14:creationId xmlns:p14="http://schemas.microsoft.com/office/powerpoint/2010/main" val="248537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8581317-34A0-C047-A50F-7C17CA18304D}"/>
              </a:ext>
            </a:extLst>
          </p:cNvPr>
          <p:cNvSpPr>
            <a:spLocks noGrp="1"/>
          </p:cNvSpPr>
          <p:nvPr>
            <p:ph type="dt" sz="half" idx="10"/>
          </p:nvPr>
        </p:nvSpPr>
        <p:spPr/>
        <p:txBody>
          <a:bodyPr/>
          <a:lstStyle/>
          <a:p>
            <a:fld id="{7B883D82-9F7A-E14A-8528-2FB5E185E90F}" type="datetimeFigureOut">
              <a:rPr lang="it-IT" smtClean="0"/>
              <a:t>03/03/22</a:t>
            </a:fld>
            <a:endParaRPr lang="it-IT"/>
          </a:p>
        </p:txBody>
      </p:sp>
      <p:sp>
        <p:nvSpPr>
          <p:cNvPr id="3" name="Segnaposto piè di pagina 2">
            <a:extLst>
              <a:ext uri="{FF2B5EF4-FFF2-40B4-BE49-F238E27FC236}">
                <a16:creationId xmlns:a16="http://schemas.microsoft.com/office/drawing/2014/main" id="{553FA183-F688-CB44-83E1-11DE3B0B113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EF0F67D-8B1E-F44A-B284-BC569B1036B8}"/>
              </a:ext>
            </a:extLst>
          </p:cNvPr>
          <p:cNvSpPr>
            <a:spLocks noGrp="1"/>
          </p:cNvSpPr>
          <p:nvPr>
            <p:ph type="sldNum" sz="quarter" idx="12"/>
          </p:nvPr>
        </p:nvSpPr>
        <p:spPr/>
        <p:txBody>
          <a:bodyPr/>
          <a:lstStyle/>
          <a:p>
            <a:fld id="{8DC1E220-DD6E-E040-8672-89FBAC9B1683}" type="slidenum">
              <a:rPr lang="it-IT" smtClean="0"/>
              <a:t>‹N›</a:t>
            </a:fld>
            <a:endParaRPr lang="it-IT"/>
          </a:p>
        </p:txBody>
      </p:sp>
    </p:spTree>
    <p:extLst>
      <p:ext uri="{BB962C8B-B14F-4D97-AF65-F5344CB8AC3E}">
        <p14:creationId xmlns:p14="http://schemas.microsoft.com/office/powerpoint/2010/main" val="3081977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358F02-286C-A244-A61C-619C0928AD2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24EC153-69E4-A749-A3DA-821632C7B7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B587D75-5292-CC4E-9BBB-FD0370D52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B0574A7-387C-474E-AFE4-5DD7431EAD30}"/>
              </a:ext>
            </a:extLst>
          </p:cNvPr>
          <p:cNvSpPr>
            <a:spLocks noGrp="1"/>
          </p:cNvSpPr>
          <p:nvPr>
            <p:ph type="dt" sz="half" idx="10"/>
          </p:nvPr>
        </p:nvSpPr>
        <p:spPr/>
        <p:txBody>
          <a:bodyPr/>
          <a:lstStyle/>
          <a:p>
            <a:fld id="{7B883D82-9F7A-E14A-8528-2FB5E185E90F}" type="datetimeFigureOut">
              <a:rPr lang="it-IT" smtClean="0"/>
              <a:t>03/03/22</a:t>
            </a:fld>
            <a:endParaRPr lang="it-IT"/>
          </a:p>
        </p:txBody>
      </p:sp>
      <p:sp>
        <p:nvSpPr>
          <p:cNvPr id="6" name="Segnaposto piè di pagina 5">
            <a:extLst>
              <a:ext uri="{FF2B5EF4-FFF2-40B4-BE49-F238E27FC236}">
                <a16:creationId xmlns:a16="http://schemas.microsoft.com/office/drawing/2014/main" id="{A64F05B0-2088-B74C-ABA0-F030B52002A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073F466-A65F-344D-B01F-8B1B19CE9360}"/>
              </a:ext>
            </a:extLst>
          </p:cNvPr>
          <p:cNvSpPr>
            <a:spLocks noGrp="1"/>
          </p:cNvSpPr>
          <p:nvPr>
            <p:ph type="sldNum" sz="quarter" idx="12"/>
          </p:nvPr>
        </p:nvSpPr>
        <p:spPr/>
        <p:txBody>
          <a:bodyPr/>
          <a:lstStyle/>
          <a:p>
            <a:fld id="{8DC1E220-DD6E-E040-8672-89FBAC9B1683}" type="slidenum">
              <a:rPr lang="it-IT" smtClean="0"/>
              <a:t>‹N›</a:t>
            </a:fld>
            <a:endParaRPr lang="it-IT"/>
          </a:p>
        </p:txBody>
      </p:sp>
    </p:spTree>
    <p:extLst>
      <p:ext uri="{BB962C8B-B14F-4D97-AF65-F5344CB8AC3E}">
        <p14:creationId xmlns:p14="http://schemas.microsoft.com/office/powerpoint/2010/main" val="186514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609F63-428E-C04F-9CAF-1C130D29348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9EB14EF-4745-5E4E-B3A2-D45E8D3CD2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6692DE8-CACD-F342-9F50-9759251C2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87B8E3D-5F1B-9240-B964-00558565556E}"/>
              </a:ext>
            </a:extLst>
          </p:cNvPr>
          <p:cNvSpPr>
            <a:spLocks noGrp="1"/>
          </p:cNvSpPr>
          <p:nvPr>
            <p:ph type="dt" sz="half" idx="10"/>
          </p:nvPr>
        </p:nvSpPr>
        <p:spPr/>
        <p:txBody>
          <a:bodyPr/>
          <a:lstStyle/>
          <a:p>
            <a:fld id="{7B883D82-9F7A-E14A-8528-2FB5E185E90F}" type="datetimeFigureOut">
              <a:rPr lang="it-IT" smtClean="0"/>
              <a:t>03/03/22</a:t>
            </a:fld>
            <a:endParaRPr lang="it-IT"/>
          </a:p>
        </p:txBody>
      </p:sp>
      <p:sp>
        <p:nvSpPr>
          <p:cNvPr id="6" name="Segnaposto piè di pagina 5">
            <a:extLst>
              <a:ext uri="{FF2B5EF4-FFF2-40B4-BE49-F238E27FC236}">
                <a16:creationId xmlns:a16="http://schemas.microsoft.com/office/drawing/2014/main" id="{1C6DA960-DF6A-534E-92A1-F3AA250F680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DE34AC2-5EF8-EA43-B7C2-20B47D923352}"/>
              </a:ext>
            </a:extLst>
          </p:cNvPr>
          <p:cNvSpPr>
            <a:spLocks noGrp="1"/>
          </p:cNvSpPr>
          <p:nvPr>
            <p:ph type="sldNum" sz="quarter" idx="12"/>
          </p:nvPr>
        </p:nvSpPr>
        <p:spPr/>
        <p:txBody>
          <a:bodyPr/>
          <a:lstStyle/>
          <a:p>
            <a:fld id="{8DC1E220-DD6E-E040-8672-89FBAC9B1683}" type="slidenum">
              <a:rPr lang="it-IT" smtClean="0"/>
              <a:t>‹N›</a:t>
            </a:fld>
            <a:endParaRPr lang="it-IT"/>
          </a:p>
        </p:txBody>
      </p:sp>
    </p:spTree>
    <p:extLst>
      <p:ext uri="{BB962C8B-B14F-4D97-AF65-F5344CB8AC3E}">
        <p14:creationId xmlns:p14="http://schemas.microsoft.com/office/powerpoint/2010/main" val="81417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BCE80DF-65CA-2248-ADD4-228770FECF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4321D70-5B97-4246-A0F2-842775043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23DDD46-D825-6A42-A662-38062A03B0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83D82-9F7A-E14A-8528-2FB5E185E90F}" type="datetimeFigureOut">
              <a:rPr lang="it-IT" smtClean="0"/>
              <a:t>03/03/22</a:t>
            </a:fld>
            <a:endParaRPr lang="it-IT"/>
          </a:p>
        </p:txBody>
      </p:sp>
      <p:sp>
        <p:nvSpPr>
          <p:cNvPr id="5" name="Segnaposto piè di pagina 4">
            <a:extLst>
              <a:ext uri="{FF2B5EF4-FFF2-40B4-BE49-F238E27FC236}">
                <a16:creationId xmlns:a16="http://schemas.microsoft.com/office/drawing/2014/main" id="{FB34EA08-7231-AB40-B820-BFCD1C3CEA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C0D4D27-34C4-744A-89AF-7D69EE0B6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1E220-DD6E-E040-8672-89FBAC9B1683}" type="slidenum">
              <a:rPr lang="it-IT" smtClean="0"/>
              <a:t>‹N›</a:t>
            </a:fld>
            <a:endParaRPr lang="it-IT"/>
          </a:p>
        </p:txBody>
      </p:sp>
    </p:spTree>
    <p:extLst>
      <p:ext uri="{BB962C8B-B14F-4D97-AF65-F5344CB8AC3E}">
        <p14:creationId xmlns:p14="http://schemas.microsoft.com/office/powerpoint/2010/main" val="1057339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BFCD5327-0AD5-8A45-B5A6-F17C7EF147AB}"/>
              </a:ext>
            </a:extLst>
          </p:cNvPr>
          <p:cNvPicPr>
            <a:picLocks noChangeAspect="1"/>
          </p:cNvPicPr>
          <p:nvPr/>
        </p:nvPicPr>
        <p:blipFill>
          <a:blip r:embed="rId3">
            <a:alphaModFix amt="92000"/>
          </a:blip>
          <a:stretch>
            <a:fillRect/>
          </a:stretch>
        </p:blipFill>
        <p:spPr>
          <a:xfrm>
            <a:off x="3" y="-2"/>
            <a:ext cx="12191997" cy="5711877"/>
          </a:xfrm>
          <a:prstGeom prst="rect">
            <a:avLst/>
          </a:prstGeom>
          <a:effectLst>
            <a:outerShdw blurRad="50800" dist="50800" dir="5400000" algn="ctr" rotWithShape="0">
              <a:schemeClr val="bg1">
                <a:alpha val="0"/>
              </a:schemeClr>
            </a:outerShdw>
          </a:effectLst>
        </p:spPr>
      </p:pic>
      <p:sp>
        <p:nvSpPr>
          <p:cNvPr id="24" name="Rettangolo 23">
            <a:extLst>
              <a:ext uri="{FF2B5EF4-FFF2-40B4-BE49-F238E27FC236}">
                <a16:creationId xmlns:a16="http://schemas.microsoft.com/office/drawing/2014/main" id="{1C896768-4844-A842-AD80-8617AD6FBFDC}"/>
              </a:ext>
            </a:extLst>
          </p:cNvPr>
          <p:cNvSpPr/>
          <p:nvPr/>
        </p:nvSpPr>
        <p:spPr>
          <a:xfrm>
            <a:off x="690259" y="1"/>
            <a:ext cx="5907628" cy="2361098"/>
          </a:xfrm>
          <a:prstGeom prst="rect">
            <a:avLst/>
          </a:prstGeom>
          <a:solidFill>
            <a:schemeClr val="bg1"/>
          </a:solidFill>
          <a:ln>
            <a:solidFill>
              <a:srgbClr val="C00000"/>
            </a:solidFill>
          </a:ln>
          <a:effectLst>
            <a:outerShdw blurRad="50800" dist="50800" dir="5400000" algn="ctr" rotWithShape="0">
              <a:schemeClr val="bg1">
                <a:alpha val="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Google Shape;92;p13">
            <a:extLst>
              <a:ext uri="{FF2B5EF4-FFF2-40B4-BE49-F238E27FC236}">
                <a16:creationId xmlns:a16="http://schemas.microsoft.com/office/drawing/2014/main" id="{C9C46A8A-A7A4-9847-ADFD-3B50C3DF9080}"/>
              </a:ext>
            </a:extLst>
          </p:cNvPr>
          <p:cNvSpPr/>
          <p:nvPr/>
        </p:nvSpPr>
        <p:spPr>
          <a:xfrm>
            <a:off x="569771" y="0"/>
            <a:ext cx="120487" cy="2361099"/>
          </a:xfrm>
          <a:prstGeom prst="rect">
            <a:avLst/>
          </a:prstGeom>
          <a:solidFill>
            <a:srgbClr val="C00000"/>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800"/>
              <a:buFont typeface="Arial"/>
              <a:buNone/>
            </a:pPr>
            <a:endParaRPr sz="1800" b="0" i="0" u="none" strike="noStrike" cap="none" dirty="0">
              <a:solidFill>
                <a:srgbClr val="B20001"/>
              </a:solidFill>
              <a:latin typeface="Calibri"/>
              <a:ea typeface="Calibri"/>
              <a:cs typeface="Calibri"/>
              <a:sym typeface="Calibri"/>
            </a:endParaRPr>
          </a:p>
        </p:txBody>
      </p:sp>
      <p:cxnSp>
        <p:nvCxnSpPr>
          <p:cNvPr id="5" name="Google Shape;86;p13">
            <a:extLst>
              <a:ext uri="{FF2B5EF4-FFF2-40B4-BE49-F238E27FC236}">
                <a16:creationId xmlns:a16="http://schemas.microsoft.com/office/drawing/2014/main" id="{37F35866-8AE5-D343-A32B-A845631FB920}"/>
              </a:ext>
            </a:extLst>
          </p:cNvPr>
          <p:cNvCxnSpPr/>
          <p:nvPr/>
        </p:nvCxnSpPr>
        <p:spPr>
          <a:xfrm rot="10800000">
            <a:off x="11749547" y="-1"/>
            <a:ext cx="0" cy="6858000"/>
          </a:xfrm>
          <a:prstGeom prst="straightConnector1">
            <a:avLst/>
          </a:prstGeom>
          <a:noFill/>
          <a:ln w="38100" cap="flat" cmpd="sng">
            <a:solidFill>
              <a:srgbClr val="9A0000">
                <a:alpha val="80000"/>
              </a:srgbClr>
            </a:solidFill>
            <a:prstDash val="solid"/>
            <a:miter lim="800000"/>
            <a:headEnd type="none" w="sm" len="sm"/>
            <a:tailEnd type="none" w="sm" len="sm"/>
          </a:ln>
        </p:spPr>
      </p:cxnSp>
      <p:sp>
        <p:nvSpPr>
          <p:cNvPr id="7" name="Google Shape;85;p13">
            <a:extLst>
              <a:ext uri="{FF2B5EF4-FFF2-40B4-BE49-F238E27FC236}">
                <a16:creationId xmlns:a16="http://schemas.microsoft.com/office/drawing/2014/main" id="{6D101A64-2F1D-5042-B71A-1754CDC45934}"/>
              </a:ext>
            </a:extLst>
          </p:cNvPr>
          <p:cNvSpPr/>
          <p:nvPr/>
        </p:nvSpPr>
        <p:spPr>
          <a:xfrm>
            <a:off x="6878262" y="-1"/>
            <a:ext cx="3353377" cy="6858001"/>
          </a:xfrm>
          <a:prstGeom prst="rect">
            <a:avLst/>
          </a:prstGeom>
          <a:blipFill rotWithShape="1">
            <a:blip r:embed="rId4">
              <a:alphaModFix amt="7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 name="Google Shape;91;p13">
            <a:extLst>
              <a:ext uri="{FF2B5EF4-FFF2-40B4-BE49-F238E27FC236}">
                <a16:creationId xmlns:a16="http://schemas.microsoft.com/office/drawing/2014/main" id="{1CA4FC4B-B0CC-8F4A-B63F-78BB7467459A}"/>
              </a:ext>
            </a:extLst>
          </p:cNvPr>
          <p:cNvSpPr txBox="1"/>
          <p:nvPr/>
        </p:nvSpPr>
        <p:spPr>
          <a:xfrm>
            <a:off x="750501" y="586775"/>
            <a:ext cx="6298821" cy="1118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it-IT" sz="3600" b="1" dirty="0">
                <a:solidFill>
                  <a:srgbClr val="E10204"/>
                </a:solidFill>
                <a:latin typeface="Montserrat SemiBold" panose="00000700000000000000" pitchFamily="2" charset="0"/>
                <a:ea typeface="Roboto"/>
                <a:cs typeface="Roboto"/>
                <a:sym typeface="Roboto"/>
              </a:rPr>
              <a:t>LO</a:t>
            </a:r>
            <a:r>
              <a:rPr lang="it-IT" sz="3600" b="1" dirty="0">
                <a:solidFill>
                  <a:srgbClr val="A80A35"/>
                </a:solidFill>
                <a:latin typeface="Montserrat SemiBold" panose="00000700000000000000" pitchFamily="2" charset="0"/>
                <a:ea typeface="Roboto"/>
                <a:cs typeface="Roboto"/>
                <a:sym typeface="Roboto"/>
              </a:rPr>
              <a:t> </a:t>
            </a:r>
            <a:r>
              <a:rPr lang="it-IT" sz="3600" b="1" dirty="0">
                <a:solidFill>
                  <a:srgbClr val="E10204"/>
                </a:solidFill>
                <a:latin typeface="Montserrat SemiBold" panose="00000700000000000000" pitchFamily="2" charset="0"/>
                <a:ea typeface="Roboto"/>
                <a:cs typeface="Roboto"/>
                <a:sym typeface="Roboto"/>
              </a:rPr>
              <a:t>STORYTELLING</a:t>
            </a:r>
            <a:r>
              <a:rPr lang="it-IT" sz="3600" b="1" dirty="0">
                <a:solidFill>
                  <a:srgbClr val="A80A35"/>
                </a:solidFill>
                <a:latin typeface="Montserrat SemiBold" panose="00000700000000000000" pitchFamily="2" charset="0"/>
                <a:ea typeface="Roboto"/>
                <a:cs typeface="Roboto"/>
                <a:sym typeface="Roboto"/>
              </a:rPr>
              <a:t> </a:t>
            </a:r>
            <a:r>
              <a:rPr lang="it-IT" sz="3600" b="1" dirty="0">
                <a:solidFill>
                  <a:srgbClr val="E10204"/>
                </a:solidFill>
                <a:latin typeface="Montserrat SemiBold" panose="00000700000000000000" pitchFamily="2" charset="0"/>
                <a:ea typeface="Roboto"/>
                <a:cs typeface="Roboto"/>
                <a:sym typeface="Roboto"/>
              </a:rPr>
              <a:t>INCLUSIVO</a:t>
            </a:r>
          </a:p>
          <a:p>
            <a:pPr marL="0" lvl="0" indent="0" algn="ctr" rtl="0">
              <a:spcBef>
                <a:spcPts val="0"/>
              </a:spcBef>
              <a:spcAft>
                <a:spcPts val="0"/>
              </a:spcAft>
              <a:buNone/>
            </a:pPr>
            <a:r>
              <a:rPr lang="it-IT" sz="2400" b="1" dirty="0">
                <a:solidFill>
                  <a:srgbClr val="C00000"/>
                </a:solidFill>
                <a:latin typeface="Montserrat SemiBold" panose="00000700000000000000" pitchFamily="2" charset="0"/>
                <a:ea typeface="Roboto"/>
                <a:cs typeface="Roboto"/>
                <a:sym typeface="Roboto"/>
              </a:rPr>
              <a:t>Ciclo di incontri con professioniste/i </a:t>
            </a:r>
          </a:p>
          <a:p>
            <a:pPr marL="0" lvl="0" indent="0" algn="ctr" rtl="0">
              <a:spcBef>
                <a:spcPts val="0"/>
              </a:spcBef>
              <a:spcAft>
                <a:spcPts val="0"/>
              </a:spcAft>
              <a:buNone/>
            </a:pPr>
            <a:r>
              <a:rPr lang="it-IT" sz="2400" b="1" dirty="0">
                <a:solidFill>
                  <a:srgbClr val="C00000"/>
                </a:solidFill>
                <a:latin typeface="Montserrat SemiBold" panose="00000700000000000000" pitchFamily="2" charset="0"/>
                <a:ea typeface="Roboto"/>
                <a:cs typeface="Roboto"/>
                <a:sym typeface="Roboto"/>
              </a:rPr>
              <a:t>della comunicazione</a:t>
            </a:r>
          </a:p>
          <a:p>
            <a:pPr marL="0" lvl="0" indent="0" rtl="0">
              <a:spcBef>
                <a:spcPts val="0"/>
              </a:spcBef>
              <a:spcAft>
                <a:spcPts val="0"/>
              </a:spcAft>
              <a:buNone/>
            </a:pPr>
            <a:endParaRPr lang="it-IT" sz="2400" b="1" i="1" dirty="0">
              <a:solidFill>
                <a:schemeClr val="bg1">
                  <a:lumMod val="50000"/>
                </a:schemeClr>
              </a:solidFill>
              <a:latin typeface="Roboto" panose="02000000000000000000" pitchFamily="2" charset="0"/>
              <a:ea typeface="Roboto" panose="02000000000000000000" pitchFamily="2" charset="0"/>
              <a:cs typeface="Calibri"/>
              <a:sym typeface="Calibri"/>
            </a:endParaRPr>
          </a:p>
          <a:p>
            <a:pPr marL="0" lvl="0" indent="0" rtl="0">
              <a:spcBef>
                <a:spcPts val="0"/>
              </a:spcBef>
              <a:spcAft>
                <a:spcPts val="0"/>
              </a:spcAft>
              <a:buNone/>
            </a:pPr>
            <a:endParaRPr lang="it-IT" sz="2800" b="1" dirty="0">
              <a:solidFill>
                <a:srgbClr val="C00000"/>
              </a:solidFill>
              <a:latin typeface="Montserrat SemiBold" panose="00000700000000000000" pitchFamily="2" charset="0"/>
              <a:ea typeface="Roboto"/>
              <a:cs typeface="Calibri"/>
              <a:sym typeface="Roboto"/>
            </a:endParaRPr>
          </a:p>
        </p:txBody>
      </p:sp>
      <p:pic>
        <p:nvPicPr>
          <p:cNvPr id="19" name="Immagine 18">
            <a:extLst>
              <a:ext uri="{FF2B5EF4-FFF2-40B4-BE49-F238E27FC236}">
                <a16:creationId xmlns:a16="http://schemas.microsoft.com/office/drawing/2014/main" id="{194B5E6E-46B7-F84B-9DAD-B3A29F6A3E5E}"/>
              </a:ext>
            </a:extLst>
          </p:cNvPr>
          <p:cNvPicPr>
            <a:picLocks noChangeAspect="1"/>
          </p:cNvPicPr>
          <p:nvPr/>
        </p:nvPicPr>
        <p:blipFill>
          <a:blip r:embed="rId5"/>
          <a:stretch>
            <a:fillRect/>
          </a:stretch>
        </p:blipFill>
        <p:spPr>
          <a:xfrm>
            <a:off x="10548393" y="6282308"/>
            <a:ext cx="1109819" cy="487755"/>
          </a:xfrm>
          <a:prstGeom prst="rect">
            <a:avLst/>
          </a:prstGeom>
        </p:spPr>
      </p:pic>
      <p:pic>
        <p:nvPicPr>
          <p:cNvPr id="23" name="Immagine 22">
            <a:extLst>
              <a:ext uri="{FF2B5EF4-FFF2-40B4-BE49-F238E27FC236}">
                <a16:creationId xmlns:a16="http://schemas.microsoft.com/office/drawing/2014/main" id="{79C9C9D7-65E6-4448-B1B1-E9F41B53CE88}"/>
              </a:ext>
            </a:extLst>
          </p:cNvPr>
          <p:cNvPicPr>
            <a:picLocks noChangeAspect="1"/>
          </p:cNvPicPr>
          <p:nvPr/>
        </p:nvPicPr>
        <p:blipFill>
          <a:blip r:embed="rId6"/>
          <a:stretch>
            <a:fillRect/>
          </a:stretch>
        </p:blipFill>
        <p:spPr>
          <a:xfrm>
            <a:off x="10548393" y="5753214"/>
            <a:ext cx="812926" cy="487756"/>
          </a:xfrm>
          <a:prstGeom prst="rect">
            <a:avLst/>
          </a:prstGeom>
        </p:spPr>
      </p:pic>
    </p:spTree>
    <p:extLst>
      <p:ext uri="{BB962C8B-B14F-4D97-AF65-F5344CB8AC3E}">
        <p14:creationId xmlns:p14="http://schemas.microsoft.com/office/powerpoint/2010/main" val="1969564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4" name="object 7">
            <a:extLst>
              <a:ext uri="{FF2B5EF4-FFF2-40B4-BE49-F238E27FC236}">
                <a16:creationId xmlns:a16="http://schemas.microsoft.com/office/drawing/2014/main" id="{87A946CF-3580-4543-B5AA-48DDCD8E1999}"/>
              </a:ext>
            </a:extLst>
          </p:cNvPr>
          <p:cNvGrpSpPr/>
          <p:nvPr/>
        </p:nvGrpSpPr>
        <p:grpSpPr>
          <a:xfrm>
            <a:off x="349621" y="0"/>
            <a:ext cx="780727" cy="6858000"/>
            <a:chOff x="9124568" y="761"/>
            <a:chExt cx="1995171" cy="6858000"/>
          </a:xfrm>
          <a:effectLst>
            <a:outerShdw blurRad="50800" dist="50800" dir="5400000" algn="ctr" rotWithShape="0">
              <a:srgbClr val="000000">
                <a:alpha val="0"/>
              </a:srgbClr>
            </a:outerShdw>
          </a:effectLst>
        </p:grpSpPr>
        <p:sp>
          <p:nvSpPr>
            <p:cNvPr id="5" name="object 8">
              <a:extLst>
                <a:ext uri="{FF2B5EF4-FFF2-40B4-BE49-F238E27FC236}">
                  <a16:creationId xmlns:a16="http://schemas.microsoft.com/office/drawing/2014/main" id="{B174FCE2-220A-6E4A-B102-5BA4E5BEBDA1}"/>
                </a:ext>
              </a:extLst>
            </p:cNvPr>
            <p:cNvSpPr/>
            <p:nvPr/>
          </p:nvSpPr>
          <p:spPr>
            <a:xfrm flipH="1">
              <a:off x="9797927" y="761"/>
              <a:ext cx="45518" cy="6858000"/>
            </a:xfrm>
            <a:custGeom>
              <a:avLst/>
              <a:gdLst/>
              <a:ahLst/>
              <a:cxnLst/>
              <a:rect l="l" t="t" r="r" b="b"/>
              <a:pathLst>
                <a:path h="6858000">
                  <a:moveTo>
                    <a:pt x="0" y="6858001"/>
                  </a:moveTo>
                  <a:lnTo>
                    <a:pt x="0" y="0"/>
                  </a:lnTo>
                </a:path>
              </a:pathLst>
            </a:custGeom>
            <a:ln w="38100">
              <a:solidFill>
                <a:srgbClr val="C00000"/>
              </a:solidFill>
            </a:ln>
          </p:spPr>
          <p:txBody>
            <a:bodyPr wrap="square" lIns="0" tIns="0" rIns="0" bIns="0" rtlCol="0"/>
            <a:lstStyle/>
            <a:p>
              <a:endParaRPr/>
            </a:p>
          </p:txBody>
        </p:sp>
        <p:sp>
          <p:nvSpPr>
            <p:cNvPr id="6" name="object 9">
              <a:extLst>
                <a:ext uri="{FF2B5EF4-FFF2-40B4-BE49-F238E27FC236}">
                  <a16:creationId xmlns:a16="http://schemas.microsoft.com/office/drawing/2014/main" id="{159414A6-A6B7-EC4C-9A12-C04255D2D8C2}"/>
                </a:ext>
              </a:extLst>
            </p:cNvPr>
            <p:cNvSpPr/>
            <p:nvPr/>
          </p:nvSpPr>
          <p:spPr>
            <a:xfrm>
              <a:off x="9124568" y="761"/>
              <a:ext cx="1995171" cy="6858000"/>
            </a:xfrm>
            <a:custGeom>
              <a:avLst/>
              <a:gdLst/>
              <a:ahLst/>
              <a:cxnLst/>
              <a:rect l="l" t="t" r="r" b="b"/>
              <a:pathLst>
                <a:path w="1995170" h="6858000">
                  <a:moveTo>
                    <a:pt x="1994916" y="0"/>
                  </a:moveTo>
                  <a:lnTo>
                    <a:pt x="0" y="0"/>
                  </a:lnTo>
                  <a:lnTo>
                    <a:pt x="0" y="6858000"/>
                  </a:lnTo>
                  <a:lnTo>
                    <a:pt x="1994916" y="6858000"/>
                  </a:lnTo>
                  <a:lnTo>
                    <a:pt x="1994916" y="0"/>
                  </a:lnTo>
                  <a:close/>
                </a:path>
              </a:pathLst>
            </a:custGeom>
            <a:solidFill>
              <a:srgbClr val="C00000">
                <a:alpha val="50195"/>
              </a:srgbClr>
            </a:solidFill>
          </p:spPr>
          <p:txBody>
            <a:bodyPr wrap="square" lIns="0" tIns="0" rIns="0" bIns="0" rtlCol="0"/>
            <a:lstStyle/>
            <a:p>
              <a:endParaRPr dirty="0"/>
            </a:p>
          </p:txBody>
        </p:sp>
      </p:grpSp>
      <p:sp>
        <p:nvSpPr>
          <p:cNvPr id="10" name="CasellaDiTesto 9">
            <a:extLst>
              <a:ext uri="{FF2B5EF4-FFF2-40B4-BE49-F238E27FC236}">
                <a16:creationId xmlns:a16="http://schemas.microsoft.com/office/drawing/2014/main" id="{2313CC01-DDA6-4748-9D76-DC9160F9C17F}"/>
              </a:ext>
            </a:extLst>
          </p:cNvPr>
          <p:cNvSpPr txBox="1"/>
          <p:nvPr/>
        </p:nvSpPr>
        <p:spPr>
          <a:xfrm>
            <a:off x="1387385" y="253440"/>
            <a:ext cx="9417230" cy="646331"/>
          </a:xfrm>
          <a:prstGeom prst="rect">
            <a:avLst/>
          </a:prstGeom>
          <a:noFill/>
        </p:spPr>
        <p:txBody>
          <a:bodyPr wrap="square" rtlCol="0">
            <a:spAutoFit/>
          </a:bodyPr>
          <a:lstStyle/>
          <a:p>
            <a:pPr lvl="0">
              <a:defRPr/>
            </a:pPr>
            <a:r>
              <a:rPr lang="it-IT" sz="3600" b="1" spc="300" dirty="0">
                <a:solidFill>
                  <a:srgbClr val="E10204"/>
                </a:solidFill>
                <a:latin typeface="Montserrat Semi Bold" panose="00000700000000000000" pitchFamily="50" charset="0"/>
                <a:ea typeface="Roboto Light" panose="02000000000000000000" pitchFamily="2" charset="0"/>
              </a:rPr>
              <a:t>GLI APPUNTAMENTI</a:t>
            </a:r>
          </a:p>
        </p:txBody>
      </p:sp>
      <p:sp>
        <p:nvSpPr>
          <p:cNvPr id="11" name="Rettangolo 10">
            <a:extLst>
              <a:ext uri="{FF2B5EF4-FFF2-40B4-BE49-F238E27FC236}">
                <a16:creationId xmlns:a16="http://schemas.microsoft.com/office/drawing/2014/main" id="{5A9E8F7D-F816-7C41-96F7-B876C2B1E067}"/>
              </a:ext>
            </a:extLst>
          </p:cNvPr>
          <p:cNvSpPr/>
          <p:nvPr/>
        </p:nvSpPr>
        <p:spPr>
          <a:xfrm>
            <a:off x="4263688" y="1183980"/>
            <a:ext cx="7928312" cy="954107"/>
          </a:xfrm>
          <a:prstGeom prst="rect">
            <a:avLst/>
          </a:prstGeom>
          <a:solidFill>
            <a:srgbClr val="FF6D6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effectLst/>
            </a:endParaRPr>
          </a:p>
        </p:txBody>
      </p:sp>
      <p:pic>
        <p:nvPicPr>
          <p:cNvPr id="12" name="Picture 1" descr="page7image20878832">
            <a:extLst>
              <a:ext uri="{FF2B5EF4-FFF2-40B4-BE49-F238E27FC236}">
                <a16:creationId xmlns:a16="http://schemas.microsoft.com/office/drawing/2014/main" id="{F09ED1EF-2F79-8742-871F-CC597960B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283" y="1661033"/>
            <a:ext cx="2262790" cy="2262790"/>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12">
            <a:extLst>
              <a:ext uri="{FF2B5EF4-FFF2-40B4-BE49-F238E27FC236}">
                <a16:creationId xmlns:a16="http://schemas.microsoft.com/office/drawing/2014/main" id="{03ABE5B4-0250-0F47-9D66-69A3A2E872E7}"/>
              </a:ext>
            </a:extLst>
          </p:cNvPr>
          <p:cNvSpPr/>
          <p:nvPr/>
        </p:nvSpPr>
        <p:spPr>
          <a:xfrm>
            <a:off x="1956237" y="4112977"/>
            <a:ext cx="1652882" cy="830997"/>
          </a:xfrm>
          <a:prstGeom prst="rect">
            <a:avLst/>
          </a:prstGeom>
        </p:spPr>
        <p:txBody>
          <a:bodyPr wrap="square">
            <a:spAutoFit/>
          </a:bodyPr>
          <a:lstStyle/>
          <a:p>
            <a:pPr algn="ctr"/>
            <a:r>
              <a:rPr lang="it-IT" sz="2400" b="1" dirty="0">
                <a:solidFill>
                  <a:srgbClr val="A3515B"/>
                </a:solidFill>
              </a:rPr>
              <a:t> 6 MAGGIO</a:t>
            </a:r>
          </a:p>
          <a:p>
            <a:pPr algn="ctr"/>
            <a:r>
              <a:rPr lang="it-IT" sz="2400" b="1" dirty="0">
                <a:solidFill>
                  <a:srgbClr val="A3515B"/>
                </a:solidFill>
              </a:rPr>
              <a:t>Ore 15.30 </a:t>
            </a:r>
            <a:endParaRPr lang="it-IT" sz="2400" dirty="0"/>
          </a:p>
        </p:txBody>
      </p:sp>
      <p:sp>
        <p:nvSpPr>
          <p:cNvPr id="14" name="Rettangolo 13">
            <a:extLst>
              <a:ext uri="{FF2B5EF4-FFF2-40B4-BE49-F238E27FC236}">
                <a16:creationId xmlns:a16="http://schemas.microsoft.com/office/drawing/2014/main" id="{18E63E6D-431D-4047-8F66-5A30A980AFAE}"/>
              </a:ext>
            </a:extLst>
          </p:cNvPr>
          <p:cNvSpPr/>
          <p:nvPr/>
        </p:nvSpPr>
        <p:spPr>
          <a:xfrm>
            <a:off x="4670620" y="1399423"/>
            <a:ext cx="7114448" cy="523220"/>
          </a:xfrm>
          <a:prstGeom prst="rect">
            <a:avLst/>
          </a:prstGeom>
        </p:spPr>
        <p:txBody>
          <a:bodyPr wrap="none">
            <a:spAutoFit/>
          </a:bodyPr>
          <a:lstStyle/>
          <a:p>
            <a:r>
              <a:rPr lang="it-IT" sz="2800" b="1" dirty="0">
                <a:solidFill>
                  <a:srgbClr val="90082E"/>
                </a:solidFill>
              </a:rPr>
              <a:t>Diversity Media Awards: premiare l’inclusività </a:t>
            </a:r>
            <a:endParaRPr lang="it-IT" sz="2800" dirty="0">
              <a:solidFill>
                <a:srgbClr val="90082E"/>
              </a:solidFill>
              <a:effectLst/>
            </a:endParaRPr>
          </a:p>
        </p:txBody>
      </p:sp>
      <p:sp>
        <p:nvSpPr>
          <p:cNvPr id="15" name="Rettangolo 14">
            <a:extLst>
              <a:ext uri="{FF2B5EF4-FFF2-40B4-BE49-F238E27FC236}">
                <a16:creationId xmlns:a16="http://schemas.microsoft.com/office/drawing/2014/main" id="{5360EE2A-3264-A841-BF9D-9130D34E65F5}"/>
              </a:ext>
            </a:extLst>
          </p:cNvPr>
          <p:cNvSpPr/>
          <p:nvPr/>
        </p:nvSpPr>
        <p:spPr>
          <a:xfrm>
            <a:off x="4670620" y="2422296"/>
            <a:ext cx="6096000" cy="1077218"/>
          </a:xfrm>
          <a:prstGeom prst="rect">
            <a:avLst/>
          </a:prstGeom>
          <a:ln>
            <a:gradFill flip="none" rotWithShape="1">
              <a:gsLst>
                <a:gs pos="0">
                  <a:schemeClr val="accent2">
                    <a:lumMod val="5000"/>
                    <a:lumOff val="95000"/>
                  </a:schemeClr>
                </a:gs>
                <a:gs pos="74000">
                  <a:srgbClr val="B20001"/>
                </a:gs>
                <a:gs pos="83000">
                  <a:srgbClr val="90082E"/>
                </a:gs>
                <a:gs pos="100000">
                  <a:srgbClr val="90082E"/>
                </a:gs>
              </a:gsLst>
              <a:lin ang="2700000" scaled="1"/>
              <a:tileRect/>
            </a:gradFill>
          </a:ln>
        </p:spPr>
        <p:txBody>
          <a:bodyPr>
            <a:spAutoFit/>
          </a:bodyPr>
          <a:lstStyle/>
          <a:p>
            <a:r>
              <a:rPr lang="it-IT" sz="2000" dirty="0">
                <a:effectLst/>
              </a:rPr>
              <a:t>con </a:t>
            </a:r>
          </a:p>
          <a:p>
            <a:r>
              <a:rPr lang="it-IT" sz="2400" b="1" dirty="0">
                <a:effectLst/>
              </a:rPr>
              <a:t>DIVERSITY </a:t>
            </a:r>
            <a:endParaRPr lang="it-IT" sz="2400" dirty="0">
              <a:effectLst/>
            </a:endParaRPr>
          </a:p>
          <a:p>
            <a:r>
              <a:rPr lang="it-IT" sz="2000" dirty="0"/>
              <a:t>Associazione no profit </a:t>
            </a:r>
            <a:endParaRPr lang="it-IT" sz="2000" dirty="0">
              <a:effectLst/>
            </a:endParaRPr>
          </a:p>
        </p:txBody>
      </p:sp>
      <p:sp>
        <p:nvSpPr>
          <p:cNvPr id="16" name="Rettangolo 15">
            <a:extLst>
              <a:ext uri="{FF2B5EF4-FFF2-40B4-BE49-F238E27FC236}">
                <a16:creationId xmlns:a16="http://schemas.microsoft.com/office/drawing/2014/main" id="{FD4A15E9-9D35-4647-8E20-8AD0F5C8DF56}"/>
              </a:ext>
            </a:extLst>
          </p:cNvPr>
          <p:cNvSpPr/>
          <p:nvPr/>
        </p:nvSpPr>
        <p:spPr>
          <a:xfrm>
            <a:off x="4670619" y="3923823"/>
            <a:ext cx="6621157" cy="1891287"/>
          </a:xfrm>
          <a:prstGeom prst="rect">
            <a:avLst/>
          </a:prstGeom>
        </p:spPr>
        <p:txBody>
          <a:bodyPr wrap="square">
            <a:spAutoFit/>
          </a:bodyPr>
          <a:lstStyle/>
          <a:p>
            <a:pPr algn="just">
              <a:lnSpc>
                <a:spcPct val="150000"/>
              </a:lnSpc>
            </a:pPr>
            <a:r>
              <a:rPr lang="it-IT" sz="2000" dirty="0"/>
              <a:t>Diversity è un'associazione no profit impegnata nel diffondere la cultura dell'inclusione. Nel 2016 questa realtà ha dato il via ai Diversity Media Awards, il premio dedicato ai prodotti mediali che meglio rispondono alla promessa di inclusività. </a:t>
            </a:r>
            <a:endParaRPr lang="it-IT" sz="2000" dirty="0">
              <a:effectLst/>
            </a:endParaRPr>
          </a:p>
        </p:txBody>
      </p:sp>
      <p:pic>
        <p:nvPicPr>
          <p:cNvPr id="20" name="Immagine 19" descr="Immagine che contiene bottiglia, segnale, fotografia, cibo&#10;&#10;Descrizione generata automaticamente">
            <a:extLst>
              <a:ext uri="{FF2B5EF4-FFF2-40B4-BE49-F238E27FC236}">
                <a16:creationId xmlns:a16="http://schemas.microsoft.com/office/drawing/2014/main" id="{8A22B0E8-0176-9D43-9AA7-9B3BAB222C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55125" y="115967"/>
            <a:ext cx="447964" cy="438500"/>
          </a:xfrm>
          <a:prstGeom prst="rect">
            <a:avLst/>
          </a:prstGeom>
        </p:spPr>
      </p:pic>
    </p:spTree>
    <p:extLst>
      <p:ext uri="{BB962C8B-B14F-4D97-AF65-F5344CB8AC3E}">
        <p14:creationId xmlns:p14="http://schemas.microsoft.com/office/powerpoint/2010/main" val="119064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5" name="Google Shape;85;p13">
            <a:extLst>
              <a:ext uri="{FF2B5EF4-FFF2-40B4-BE49-F238E27FC236}">
                <a16:creationId xmlns:a16="http://schemas.microsoft.com/office/drawing/2014/main" id="{67EBB8F5-DC46-C546-A917-D9FEBF4DD966}"/>
              </a:ext>
            </a:extLst>
          </p:cNvPr>
          <p:cNvSpPr/>
          <p:nvPr/>
        </p:nvSpPr>
        <p:spPr>
          <a:xfrm rot="16200000">
            <a:off x="4081130" y="-1252870"/>
            <a:ext cx="4029740" cy="12192000"/>
          </a:xfrm>
          <a:prstGeom prst="rect">
            <a:avLst/>
          </a:prstGeom>
          <a:blipFill rotWithShape="1">
            <a:blip r:embed="rId2">
              <a:alphaModFix amt="7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195" name="Picture 3" descr="page8image20873840">
            <a:extLst>
              <a:ext uri="{FF2B5EF4-FFF2-40B4-BE49-F238E27FC236}">
                <a16:creationId xmlns:a16="http://schemas.microsoft.com/office/drawing/2014/main" id="{A9161DB4-8D9C-774A-BA03-47A4ACB1F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25" y="6015037"/>
            <a:ext cx="630311" cy="63031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age8image20874048">
            <a:extLst>
              <a:ext uri="{FF2B5EF4-FFF2-40B4-BE49-F238E27FC236}">
                <a16:creationId xmlns:a16="http://schemas.microsoft.com/office/drawing/2014/main" id="{A2CDC897-40F6-614D-9DFE-C5B6F1747B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0763" y="6015039"/>
            <a:ext cx="630310" cy="630310"/>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055A1777-0EB3-9A40-AB4C-1959C8A1DE0F}"/>
              </a:ext>
            </a:extLst>
          </p:cNvPr>
          <p:cNvPicPr>
            <a:picLocks noChangeAspect="1"/>
          </p:cNvPicPr>
          <p:nvPr/>
        </p:nvPicPr>
        <p:blipFill>
          <a:blip r:embed="rId5"/>
          <a:stretch>
            <a:fillRect/>
          </a:stretch>
        </p:blipFill>
        <p:spPr>
          <a:xfrm>
            <a:off x="311884" y="2236346"/>
            <a:ext cx="3749753" cy="401407"/>
          </a:xfrm>
          <a:prstGeom prst="rect">
            <a:avLst/>
          </a:prstGeom>
        </p:spPr>
      </p:pic>
    </p:spTree>
    <p:extLst>
      <p:ext uri="{BB962C8B-B14F-4D97-AF65-F5344CB8AC3E}">
        <p14:creationId xmlns:p14="http://schemas.microsoft.com/office/powerpoint/2010/main" val="177993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D9BB9D1D-2082-4048-8537-7F826DF40726}"/>
              </a:ext>
            </a:extLst>
          </p:cNvPr>
          <p:cNvPicPr>
            <a:picLocks noChangeAspect="1"/>
          </p:cNvPicPr>
          <p:nvPr/>
        </p:nvPicPr>
        <p:blipFill>
          <a:blip r:embed="rId2"/>
          <a:stretch>
            <a:fillRect/>
          </a:stretch>
        </p:blipFill>
        <p:spPr>
          <a:xfrm rot="16200000">
            <a:off x="1169032" y="311720"/>
            <a:ext cx="1340472" cy="1594613"/>
          </a:xfrm>
          <a:prstGeom prst="rect">
            <a:avLst/>
          </a:prstGeom>
        </p:spPr>
      </p:pic>
      <p:sp>
        <p:nvSpPr>
          <p:cNvPr id="4" name="object 9">
            <a:extLst>
              <a:ext uri="{FF2B5EF4-FFF2-40B4-BE49-F238E27FC236}">
                <a16:creationId xmlns:a16="http://schemas.microsoft.com/office/drawing/2014/main" id="{3818F7B0-D60F-284A-AA5B-C860FE3B64B4}"/>
              </a:ext>
            </a:extLst>
          </p:cNvPr>
          <p:cNvSpPr/>
          <p:nvPr/>
        </p:nvSpPr>
        <p:spPr>
          <a:xfrm>
            <a:off x="5685786" y="1737213"/>
            <a:ext cx="6298429" cy="4681996"/>
          </a:xfrm>
          <a:custGeom>
            <a:avLst/>
            <a:gdLst/>
            <a:ahLst/>
            <a:cxnLst/>
            <a:rect l="l" t="t" r="r" b="b"/>
            <a:pathLst>
              <a:path w="1995170" h="6858000">
                <a:moveTo>
                  <a:pt x="1994916" y="0"/>
                </a:moveTo>
                <a:lnTo>
                  <a:pt x="0" y="0"/>
                </a:lnTo>
                <a:lnTo>
                  <a:pt x="0" y="6858000"/>
                </a:lnTo>
                <a:lnTo>
                  <a:pt x="1994916" y="6858000"/>
                </a:lnTo>
                <a:lnTo>
                  <a:pt x="1994916" y="0"/>
                </a:lnTo>
                <a:close/>
              </a:path>
            </a:pathLst>
          </a:custGeom>
          <a:solidFill>
            <a:srgbClr val="C00000">
              <a:alpha val="55000"/>
            </a:srgbClr>
          </a:solidFill>
        </p:spPr>
        <p:txBody>
          <a:bodyPr wrap="square" lIns="0" tIns="0" rIns="0" bIns="0" rtlCol="0"/>
          <a:lstStyle/>
          <a:p>
            <a:endParaRPr dirty="0"/>
          </a:p>
        </p:txBody>
      </p:sp>
      <p:sp>
        <p:nvSpPr>
          <p:cNvPr id="8" name="CasellaDiTesto 7">
            <a:extLst>
              <a:ext uri="{FF2B5EF4-FFF2-40B4-BE49-F238E27FC236}">
                <a16:creationId xmlns:a16="http://schemas.microsoft.com/office/drawing/2014/main" id="{A2613DCD-C1A3-5048-A94B-4F7406193EF1}"/>
              </a:ext>
            </a:extLst>
          </p:cNvPr>
          <p:cNvSpPr txBox="1"/>
          <p:nvPr/>
        </p:nvSpPr>
        <p:spPr>
          <a:xfrm>
            <a:off x="424840" y="548358"/>
            <a:ext cx="94172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300" normalizeH="0" baseline="0" noProof="0" dirty="0">
                <a:ln>
                  <a:noFill/>
                </a:ln>
                <a:solidFill>
                  <a:srgbClr val="E10204"/>
                </a:solidFill>
                <a:effectLst/>
                <a:uLnTx/>
                <a:uFillTx/>
                <a:latin typeface="Montserrat Semi Bold" panose="00000700000000000000" pitchFamily="50" charset="0"/>
                <a:ea typeface="Roboto Light" panose="02000000000000000000" pitchFamily="2" charset="0"/>
                <a:cs typeface="+mn-cs"/>
              </a:rPr>
              <a:t>IL</a:t>
            </a:r>
            <a:r>
              <a:rPr kumimoji="0" lang="it-IT" sz="3600" b="1" i="0" u="none" strike="noStrike" kern="1200" cap="none" spc="300" normalizeH="0" baseline="0" noProof="0" dirty="0">
                <a:ln>
                  <a:noFill/>
                </a:ln>
                <a:solidFill>
                  <a:srgbClr val="A80A35"/>
                </a:solidFill>
                <a:effectLst/>
                <a:uLnTx/>
                <a:uFillTx/>
                <a:latin typeface="Montserrat Semi Bold" panose="00000700000000000000" pitchFamily="50" charset="0"/>
                <a:ea typeface="Roboto Light" panose="02000000000000000000" pitchFamily="2" charset="0"/>
                <a:cs typeface="+mn-cs"/>
              </a:rPr>
              <a:t> </a:t>
            </a:r>
            <a:r>
              <a:rPr kumimoji="0" lang="it-IT" sz="3600" b="1" i="0" u="none" strike="noStrike" kern="1200" cap="none" spc="300" normalizeH="0" baseline="0" noProof="0" dirty="0">
                <a:ln>
                  <a:noFill/>
                </a:ln>
                <a:solidFill>
                  <a:srgbClr val="E10204"/>
                </a:solidFill>
                <a:effectLst/>
                <a:uLnTx/>
                <a:uFillTx/>
                <a:latin typeface="Montserrat Semi Bold" panose="00000700000000000000" pitchFamily="50" charset="0"/>
                <a:ea typeface="Roboto Light" panose="02000000000000000000" pitchFamily="2" charset="0"/>
                <a:cs typeface="+mn-cs"/>
              </a:rPr>
              <a:t>CONCEPT</a:t>
            </a:r>
          </a:p>
        </p:txBody>
      </p:sp>
      <p:cxnSp>
        <p:nvCxnSpPr>
          <p:cNvPr id="9" name="Connettore diritto 13">
            <a:extLst>
              <a:ext uri="{FF2B5EF4-FFF2-40B4-BE49-F238E27FC236}">
                <a16:creationId xmlns:a16="http://schemas.microsoft.com/office/drawing/2014/main" id="{F881A712-CD78-8B4F-BC3D-EADCEC9B77FF}"/>
              </a:ext>
            </a:extLst>
          </p:cNvPr>
          <p:cNvCxnSpPr>
            <a:cxnSpLocks/>
          </p:cNvCxnSpPr>
          <p:nvPr/>
        </p:nvCxnSpPr>
        <p:spPr>
          <a:xfrm flipV="1">
            <a:off x="284666" y="335217"/>
            <a:ext cx="0" cy="109353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65DD1D7B-E80B-714A-A9EB-11F97B355D8B}"/>
              </a:ext>
            </a:extLst>
          </p:cNvPr>
          <p:cNvSpPr txBox="1"/>
          <p:nvPr/>
        </p:nvSpPr>
        <p:spPr>
          <a:xfrm>
            <a:off x="5890892" y="2031497"/>
            <a:ext cx="5888215" cy="4093428"/>
          </a:xfrm>
          <a:prstGeom prst="rect">
            <a:avLst/>
          </a:prstGeom>
          <a:noFill/>
          <a:effectLst>
            <a:outerShdw blurRad="50800" dist="50800" dir="5400000" algn="ctr" rotWithShape="0">
              <a:srgbClr val="000000">
                <a:alpha val="0"/>
              </a:srgbClr>
            </a:outerShdw>
          </a:effectLst>
        </p:spPr>
        <p:txBody>
          <a:bodyPr wrap="square" rtlCol="0">
            <a:spAutoFit/>
          </a:bodyPr>
          <a:lstStyle/>
          <a:p>
            <a:pPr algn="just">
              <a:lnSpc>
                <a:spcPct val="150000"/>
              </a:lnSpc>
            </a:pPr>
            <a:r>
              <a:rPr lang="it-IT" sz="2000" i="1" dirty="0">
                <a:solidFill>
                  <a:schemeClr val="bg1"/>
                </a:solidFill>
              </a:rPr>
              <a:t>Le nuove esperienze di storytelling crossmediale si arricchiscono sempre di </a:t>
            </a:r>
            <a:r>
              <a:rPr lang="it-IT" sz="2000" i="1" dirty="0" err="1">
                <a:solidFill>
                  <a:schemeClr val="bg1"/>
                </a:solidFill>
              </a:rPr>
              <a:t>piu</a:t>
            </a:r>
            <a:r>
              <a:rPr lang="it-IT" sz="2000" i="1" dirty="0">
                <a:solidFill>
                  <a:schemeClr val="bg1"/>
                </a:solidFill>
              </a:rPr>
              <a:t>̀ della promessa di </a:t>
            </a:r>
            <a:r>
              <a:rPr lang="it-IT" sz="2000" b="1" i="1" dirty="0"/>
              <a:t>inclusività </a:t>
            </a:r>
            <a:r>
              <a:rPr lang="it-IT" sz="2000" i="1" dirty="0">
                <a:solidFill>
                  <a:schemeClr val="bg1"/>
                </a:solidFill>
              </a:rPr>
              <a:t>e dei molti aspetti della </a:t>
            </a:r>
            <a:r>
              <a:rPr lang="it-IT" sz="2000" b="1" i="1" dirty="0"/>
              <a:t>diversity</a:t>
            </a:r>
            <a:r>
              <a:rPr lang="it-IT" sz="2000" i="1" dirty="0">
                <a:solidFill>
                  <a:schemeClr val="bg1"/>
                </a:solidFill>
              </a:rPr>
              <a:t>.</a:t>
            </a:r>
          </a:p>
          <a:p>
            <a:pPr algn="just">
              <a:lnSpc>
                <a:spcPct val="150000"/>
              </a:lnSpc>
            </a:pPr>
            <a:br>
              <a:rPr lang="it-IT" sz="2000" i="1" dirty="0">
                <a:solidFill>
                  <a:schemeClr val="bg1"/>
                </a:solidFill>
              </a:rPr>
            </a:br>
            <a:r>
              <a:rPr lang="it-IT" sz="2000" i="1" dirty="0">
                <a:solidFill>
                  <a:schemeClr val="bg1"/>
                </a:solidFill>
              </a:rPr>
              <a:t>In questo workshop </a:t>
            </a:r>
            <a:r>
              <a:rPr lang="it-IT" sz="2000" i="1" dirty="0" err="1">
                <a:solidFill>
                  <a:schemeClr val="bg1"/>
                </a:solidFill>
              </a:rPr>
              <a:t>sara</a:t>
            </a:r>
            <a:r>
              <a:rPr lang="it-IT" sz="2000" i="1" dirty="0">
                <a:solidFill>
                  <a:schemeClr val="bg1"/>
                </a:solidFill>
              </a:rPr>
              <a:t>̀ possibile esplorare questa nuova traiettoria del panorama comunicativo, attraverso interviste e testimonianze di professioniste/i del settore del cinema e dell’audiovisivo nazionale. </a:t>
            </a:r>
            <a:endParaRPr lang="it-IT" sz="2000" dirty="0">
              <a:solidFill>
                <a:schemeClr val="bg1"/>
              </a:solidFill>
              <a:effectLst/>
            </a:endParaRPr>
          </a:p>
          <a:p>
            <a:endParaRPr lang="it-IT" sz="2000" dirty="0"/>
          </a:p>
        </p:txBody>
      </p:sp>
      <p:pic>
        <p:nvPicPr>
          <p:cNvPr id="12" name="Immagine 11">
            <a:extLst>
              <a:ext uri="{FF2B5EF4-FFF2-40B4-BE49-F238E27FC236}">
                <a16:creationId xmlns:a16="http://schemas.microsoft.com/office/drawing/2014/main" id="{AA78B4CC-CE69-944D-83B2-6D06157D0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85" y="1737213"/>
            <a:ext cx="5478001" cy="4681996"/>
          </a:xfrm>
          <a:prstGeom prst="rect">
            <a:avLst/>
          </a:prstGeom>
        </p:spPr>
      </p:pic>
      <p:pic>
        <p:nvPicPr>
          <p:cNvPr id="20" name="Immagine 19" descr="Immagine che contiene bottiglia, segnale, fotografia, cibo&#10;&#10;Descrizione generata automaticamente">
            <a:extLst>
              <a:ext uri="{FF2B5EF4-FFF2-40B4-BE49-F238E27FC236}">
                <a16:creationId xmlns:a16="http://schemas.microsoft.com/office/drawing/2014/main" id="{7E18BF27-402C-7E4E-A830-9B565DF4AC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555125" y="115967"/>
            <a:ext cx="447964" cy="438500"/>
          </a:xfrm>
          <a:prstGeom prst="rect">
            <a:avLst/>
          </a:prstGeom>
        </p:spPr>
      </p:pic>
    </p:spTree>
    <p:extLst>
      <p:ext uri="{BB962C8B-B14F-4D97-AF65-F5344CB8AC3E}">
        <p14:creationId xmlns:p14="http://schemas.microsoft.com/office/powerpoint/2010/main" val="134738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A1E14E2C-C528-1E4F-869F-B3AFF56EE205}"/>
              </a:ext>
            </a:extLst>
          </p:cNvPr>
          <p:cNvPicPr>
            <a:picLocks noChangeAspect="1"/>
          </p:cNvPicPr>
          <p:nvPr/>
        </p:nvPicPr>
        <p:blipFill>
          <a:blip r:embed="rId2"/>
          <a:stretch>
            <a:fillRect/>
          </a:stretch>
        </p:blipFill>
        <p:spPr>
          <a:xfrm>
            <a:off x="7138711" y="1546419"/>
            <a:ext cx="5053289" cy="4030869"/>
          </a:xfrm>
          <a:prstGeom prst="rect">
            <a:avLst/>
          </a:prstGeom>
        </p:spPr>
      </p:pic>
      <p:sp>
        <p:nvSpPr>
          <p:cNvPr id="4" name="object 9">
            <a:extLst>
              <a:ext uri="{FF2B5EF4-FFF2-40B4-BE49-F238E27FC236}">
                <a16:creationId xmlns:a16="http://schemas.microsoft.com/office/drawing/2014/main" id="{DEDB4CA1-16D3-2743-8985-33A7B7DA52B9}"/>
              </a:ext>
            </a:extLst>
          </p:cNvPr>
          <p:cNvSpPr/>
          <p:nvPr/>
        </p:nvSpPr>
        <p:spPr>
          <a:xfrm>
            <a:off x="10571792" y="0"/>
            <a:ext cx="1171418" cy="6858000"/>
          </a:xfrm>
          <a:custGeom>
            <a:avLst/>
            <a:gdLst/>
            <a:ahLst/>
            <a:cxnLst/>
            <a:rect l="l" t="t" r="r" b="b"/>
            <a:pathLst>
              <a:path w="1995170" h="6858000">
                <a:moveTo>
                  <a:pt x="1994916" y="0"/>
                </a:moveTo>
                <a:lnTo>
                  <a:pt x="0" y="0"/>
                </a:lnTo>
                <a:lnTo>
                  <a:pt x="0" y="6858000"/>
                </a:lnTo>
                <a:lnTo>
                  <a:pt x="1994916" y="6858000"/>
                </a:lnTo>
                <a:lnTo>
                  <a:pt x="1994916" y="0"/>
                </a:lnTo>
                <a:close/>
              </a:path>
            </a:pathLst>
          </a:custGeom>
          <a:solidFill>
            <a:srgbClr val="C00000">
              <a:alpha val="67000"/>
            </a:srgbClr>
          </a:solidFill>
        </p:spPr>
        <p:txBody>
          <a:bodyPr wrap="square" lIns="0" tIns="0" rIns="0" bIns="0" rtlCol="0"/>
          <a:lstStyle/>
          <a:p>
            <a:endParaRPr dirty="0"/>
          </a:p>
        </p:txBody>
      </p:sp>
      <p:sp>
        <p:nvSpPr>
          <p:cNvPr id="5" name="object 8">
            <a:extLst>
              <a:ext uri="{FF2B5EF4-FFF2-40B4-BE49-F238E27FC236}">
                <a16:creationId xmlns:a16="http://schemas.microsoft.com/office/drawing/2014/main" id="{8B69BF6C-F83B-B94E-BDF8-D811EC68811C}"/>
              </a:ext>
            </a:extLst>
          </p:cNvPr>
          <p:cNvSpPr/>
          <p:nvPr/>
        </p:nvSpPr>
        <p:spPr>
          <a:xfrm flipH="1">
            <a:off x="10426119" y="0"/>
            <a:ext cx="26725" cy="6858000"/>
          </a:xfrm>
          <a:custGeom>
            <a:avLst/>
            <a:gdLst/>
            <a:ahLst/>
            <a:cxnLst/>
            <a:rect l="l" t="t" r="r" b="b"/>
            <a:pathLst>
              <a:path h="6858000">
                <a:moveTo>
                  <a:pt x="0" y="6858001"/>
                </a:moveTo>
                <a:lnTo>
                  <a:pt x="0" y="0"/>
                </a:lnTo>
              </a:path>
            </a:pathLst>
          </a:custGeom>
          <a:ln w="38100">
            <a:solidFill>
              <a:srgbClr val="C00000"/>
            </a:solidFill>
          </a:ln>
        </p:spPr>
        <p:txBody>
          <a:bodyPr wrap="square" lIns="0" tIns="0" rIns="0" bIns="0" rtlCol="0"/>
          <a:lstStyle/>
          <a:p>
            <a:endParaRPr/>
          </a:p>
        </p:txBody>
      </p:sp>
      <p:sp>
        <p:nvSpPr>
          <p:cNvPr id="6" name="CasellaDiTesto 5">
            <a:extLst>
              <a:ext uri="{FF2B5EF4-FFF2-40B4-BE49-F238E27FC236}">
                <a16:creationId xmlns:a16="http://schemas.microsoft.com/office/drawing/2014/main" id="{07534303-173D-AB4C-B613-86D4D312D1BF}"/>
              </a:ext>
            </a:extLst>
          </p:cNvPr>
          <p:cNvSpPr txBox="1"/>
          <p:nvPr/>
        </p:nvSpPr>
        <p:spPr>
          <a:xfrm>
            <a:off x="463789" y="558817"/>
            <a:ext cx="94172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3600" b="1" spc="300" dirty="0">
                <a:solidFill>
                  <a:srgbClr val="E10204"/>
                </a:solidFill>
                <a:latin typeface="Montserrat Semi Bold" panose="00000700000000000000" pitchFamily="50" charset="0"/>
                <a:ea typeface="Roboto Light" panose="02000000000000000000" pitchFamily="2" charset="0"/>
              </a:rPr>
              <a:t>VALUTAZIONE</a:t>
            </a:r>
            <a:endParaRPr kumimoji="0" lang="it-IT" sz="3600" b="1" i="0" u="none" strike="noStrike" kern="1200" cap="none" spc="300" normalizeH="0" baseline="0" noProof="0" dirty="0">
              <a:ln>
                <a:noFill/>
              </a:ln>
              <a:solidFill>
                <a:srgbClr val="E10204"/>
              </a:solidFill>
              <a:effectLst/>
              <a:uLnTx/>
              <a:uFillTx/>
              <a:latin typeface="Montserrat Semi Bold" panose="00000700000000000000" pitchFamily="50" charset="0"/>
              <a:ea typeface="Roboto Light" panose="02000000000000000000" pitchFamily="2" charset="0"/>
              <a:cs typeface="+mn-cs"/>
            </a:endParaRPr>
          </a:p>
        </p:txBody>
      </p:sp>
      <p:cxnSp>
        <p:nvCxnSpPr>
          <p:cNvPr id="7" name="Connettore diritto 13">
            <a:extLst>
              <a:ext uri="{FF2B5EF4-FFF2-40B4-BE49-F238E27FC236}">
                <a16:creationId xmlns:a16="http://schemas.microsoft.com/office/drawing/2014/main" id="{F59FCBF8-E786-524E-821A-CC3406A24035}"/>
              </a:ext>
            </a:extLst>
          </p:cNvPr>
          <p:cNvCxnSpPr>
            <a:cxnSpLocks/>
          </p:cNvCxnSpPr>
          <p:nvPr/>
        </p:nvCxnSpPr>
        <p:spPr>
          <a:xfrm flipV="1">
            <a:off x="284666" y="335217"/>
            <a:ext cx="0" cy="109353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ttangolo 7">
            <a:extLst>
              <a:ext uri="{FF2B5EF4-FFF2-40B4-BE49-F238E27FC236}">
                <a16:creationId xmlns:a16="http://schemas.microsoft.com/office/drawing/2014/main" id="{98523ABD-4C07-7447-B1D5-2192647B8561}"/>
              </a:ext>
            </a:extLst>
          </p:cNvPr>
          <p:cNvSpPr/>
          <p:nvPr/>
        </p:nvSpPr>
        <p:spPr>
          <a:xfrm>
            <a:off x="629483" y="1851193"/>
            <a:ext cx="6096000" cy="1143070"/>
          </a:xfrm>
          <a:prstGeom prst="rect">
            <a:avLst/>
          </a:prstGeom>
        </p:spPr>
        <p:txBody>
          <a:bodyPr wrap="square">
            <a:spAutoFit/>
          </a:bodyPr>
          <a:lstStyle/>
          <a:p>
            <a:pPr algn="just">
              <a:lnSpc>
                <a:spcPct val="150000"/>
              </a:lnSpc>
            </a:pPr>
            <a:r>
              <a:rPr lang="it-IT" sz="2400" dirty="0"/>
              <a:t>La partecipazione attiva agli incontri darà luogo a un’integrazione sul voto finale pari a </a:t>
            </a:r>
            <a:r>
              <a:rPr lang="it-IT" sz="2400" b="1" i="1" dirty="0">
                <a:solidFill>
                  <a:srgbClr val="BF0000"/>
                </a:solidFill>
              </a:rPr>
              <a:t>+ 0,5. </a:t>
            </a:r>
            <a:endParaRPr lang="it-IT" sz="2400" dirty="0">
              <a:effectLst/>
            </a:endParaRPr>
          </a:p>
        </p:txBody>
      </p:sp>
      <p:sp>
        <p:nvSpPr>
          <p:cNvPr id="9" name="CasellaDiTesto 8">
            <a:extLst>
              <a:ext uri="{FF2B5EF4-FFF2-40B4-BE49-F238E27FC236}">
                <a16:creationId xmlns:a16="http://schemas.microsoft.com/office/drawing/2014/main" id="{F5293C9C-ACA9-5242-993C-044C61EFAE71}"/>
              </a:ext>
            </a:extLst>
          </p:cNvPr>
          <p:cNvSpPr txBox="1"/>
          <p:nvPr/>
        </p:nvSpPr>
        <p:spPr>
          <a:xfrm>
            <a:off x="463789" y="4049840"/>
            <a:ext cx="94172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3600" b="1" spc="300" dirty="0">
                <a:solidFill>
                  <a:srgbClr val="E10204"/>
                </a:solidFill>
                <a:latin typeface="Montserrat Semi Bold" panose="00000700000000000000" pitchFamily="50" charset="0"/>
                <a:ea typeface="Roboto Light" panose="02000000000000000000" pitchFamily="2" charset="0"/>
              </a:rPr>
              <a:t>QUANDO E DOVE</a:t>
            </a:r>
            <a:endParaRPr kumimoji="0" lang="it-IT" sz="3600" b="1" i="0" u="none" strike="noStrike" kern="1200" cap="none" spc="300" normalizeH="0" baseline="0" noProof="0" dirty="0">
              <a:ln>
                <a:noFill/>
              </a:ln>
              <a:solidFill>
                <a:srgbClr val="E10204"/>
              </a:solidFill>
              <a:effectLst/>
              <a:uLnTx/>
              <a:uFillTx/>
              <a:latin typeface="Montserrat Semi Bold" panose="00000700000000000000" pitchFamily="50" charset="0"/>
              <a:ea typeface="Roboto Light" panose="02000000000000000000" pitchFamily="2" charset="0"/>
              <a:cs typeface="+mn-cs"/>
            </a:endParaRPr>
          </a:p>
        </p:txBody>
      </p:sp>
      <p:cxnSp>
        <p:nvCxnSpPr>
          <p:cNvPr id="10" name="Connettore diritto 13">
            <a:extLst>
              <a:ext uri="{FF2B5EF4-FFF2-40B4-BE49-F238E27FC236}">
                <a16:creationId xmlns:a16="http://schemas.microsoft.com/office/drawing/2014/main" id="{9F37050A-8054-514D-BCE5-39BFB3314641}"/>
              </a:ext>
            </a:extLst>
          </p:cNvPr>
          <p:cNvCxnSpPr>
            <a:cxnSpLocks/>
          </p:cNvCxnSpPr>
          <p:nvPr/>
        </p:nvCxnSpPr>
        <p:spPr>
          <a:xfrm flipV="1">
            <a:off x="296430" y="3826238"/>
            <a:ext cx="0" cy="109353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ACFDF49E-B06A-9844-A06A-A3C99EAC0844}"/>
              </a:ext>
            </a:extLst>
          </p:cNvPr>
          <p:cNvSpPr/>
          <p:nvPr/>
        </p:nvSpPr>
        <p:spPr>
          <a:xfrm>
            <a:off x="1009569" y="4919771"/>
            <a:ext cx="6096000" cy="1143070"/>
          </a:xfrm>
          <a:prstGeom prst="rect">
            <a:avLst/>
          </a:prstGeom>
        </p:spPr>
        <p:txBody>
          <a:bodyPr>
            <a:spAutoFit/>
          </a:bodyPr>
          <a:lstStyle/>
          <a:p>
            <a:pPr>
              <a:lnSpc>
                <a:spcPct val="150000"/>
              </a:lnSpc>
            </a:pPr>
            <a:r>
              <a:rPr lang="it-IT" sz="2400" b="1" dirty="0"/>
              <a:t>venerdì pomeriggio, 15.30 - 17.30</a:t>
            </a:r>
            <a:br>
              <a:rPr lang="it-IT" sz="2400" b="1" dirty="0"/>
            </a:br>
            <a:r>
              <a:rPr lang="it-IT" sz="2400" b="1" dirty="0"/>
              <a:t>in aula G.003 </a:t>
            </a:r>
            <a:r>
              <a:rPr lang="it-IT" sz="2400" b="1" dirty="0" err="1"/>
              <a:t>Bausola</a:t>
            </a:r>
            <a:r>
              <a:rPr lang="it-IT" sz="2400" b="1" dirty="0"/>
              <a:t> e in diretta streaming </a:t>
            </a:r>
            <a:endParaRPr lang="it-IT" sz="2400" dirty="0">
              <a:effectLst/>
            </a:endParaRPr>
          </a:p>
        </p:txBody>
      </p:sp>
      <p:pic>
        <p:nvPicPr>
          <p:cNvPr id="13" name="Immagine 12">
            <a:extLst>
              <a:ext uri="{FF2B5EF4-FFF2-40B4-BE49-F238E27FC236}">
                <a16:creationId xmlns:a16="http://schemas.microsoft.com/office/drawing/2014/main" id="{FA0DBD17-0D06-BD4C-88B9-9DEAA0E67CFF}"/>
              </a:ext>
            </a:extLst>
          </p:cNvPr>
          <p:cNvPicPr>
            <a:picLocks noChangeAspect="1"/>
          </p:cNvPicPr>
          <p:nvPr/>
        </p:nvPicPr>
        <p:blipFill>
          <a:blip r:embed="rId3"/>
          <a:stretch>
            <a:fillRect/>
          </a:stretch>
        </p:blipFill>
        <p:spPr>
          <a:xfrm>
            <a:off x="463789" y="4952961"/>
            <a:ext cx="510677" cy="432479"/>
          </a:xfrm>
          <a:prstGeom prst="rect">
            <a:avLst/>
          </a:prstGeom>
        </p:spPr>
      </p:pic>
      <p:pic>
        <p:nvPicPr>
          <p:cNvPr id="15" name="Immagine 14">
            <a:extLst>
              <a:ext uri="{FF2B5EF4-FFF2-40B4-BE49-F238E27FC236}">
                <a16:creationId xmlns:a16="http://schemas.microsoft.com/office/drawing/2014/main" id="{226CFBC4-4CCF-B042-930B-BFF89E0A8525}"/>
              </a:ext>
            </a:extLst>
          </p:cNvPr>
          <p:cNvPicPr>
            <a:picLocks noChangeAspect="1"/>
          </p:cNvPicPr>
          <p:nvPr/>
        </p:nvPicPr>
        <p:blipFill>
          <a:blip r:embed="rId4">
            <a:duotone>
              <a:prstClr val="black"/>
              <a:schemeClr val="accent2">
                <a:tint val="45000"/>
                <a:satMod val="400000"/>
              </a:schemeClr>
            </a:duotone>
          </a:blip>
          <a:stretch>
            <a:fillRect/>
          </a:stretch>
        </p:blipFill>
        <p:spPr>
          <a:xfrm>
            <a:off x="518659" y="5504025"/>
            <a:ext cx="371962" cy="558816"/>
          </a:xfrm>
          <a:prstGeom prst="rect">
            <a:avLst/>
          </a:prstGeom>
          <a:solidFill>
            <a:schemeClr val="bg1"/>
          </a:solidFill>
          <a:effectLst>
            <a:outerShdw blurRad="50800" dist="50800" dir="5400000" algn="ctr" rotWithShape="0">
              <a:schemeClr val="bg1"/>
            </a:outerShdw>
          </a:effectLst>
        </p:spPr>
      </p:pic>
      <p:pic>
        <p:nvPicPr>
          <p:cNvPr id="23" name="Immagine 22" descr="Immagine che contiene bottiglia, segnale, fotografia, cibo&#10;&#10;Descrizione generata automaticamente">
            <a:extLst>
              <a:ext uri="{FF2B5EF4-FFF2-40B4-BE49-F238E27FC236}">
                <a16:creationId xmlns:a16="http://schemas.microsoft.com/office/drawing/2014/main" id="{E5AF4E82-58B6-FC4E-8A87-54D1D2BC136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555125" y="115967"/>
            <a:ext cx="447964" cy="438500"/>
          </a:xfrm>
          <a:prstGeom prst="rect">
            <a:avLst/>
          </a:prstGeom>
        </p:spPr>
      </p:pic>
      <p:pic>
        <p:nvPicPr>
          <p:cNvPr id="9218" name="Picture 2" descr="page5image31146944">
            <a:extLst>
              <a:ext uri="{FF2B5EF4-FFF2-40B4-BE49-F238E27FC236}">
                <a16:creationId xmlns:a16="http://schemas.microsoft.com/office/drawing/2014/main" id="{D9E4C671-8DA3-B547-B3D7-6F7986AB57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064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age5image31146944">
            <a:extLst>
              <a:ext uri="{FF2B5EF4-FFF2-40B4-BE49-F238E27FC236}">
                <a16:creationId xmlns:a16="http://schemas.microsoft.com/office/drawing/2014/main" id="{46BEFC5A-55F6-FC43-AB1C-D960DD62A3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06400" cy="35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69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FF782CC2-EF1C-B24F-A2C4-7FD0F3E0B61F}"/>
              </a:ext>
            </a:extLst>
          </p:cNvPr>
          <p:cNvSpPr/>
          <p:nvPr/>
        </p:nvSpPr>
        <p:spPr>
          <a:xfrm>
            <a:off x="4263688" y="1183980"/>
            <a:ext cx="7928312" cy="954107"/>
          </a:xfrm>
          <a:prstGeom prst="rect">
            <a:avLst/>
          </a:prstGeom>
          <a:solidFill>
            <a:srgbClr val="FF6D6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800" b="1" dirty="0">
              <a:solidFill>
                <a:srgbClr val="B20001"/>
              </a:solidFill>
            </a:endParaRPr>
          </a:p>
        </p:txBody>
      </p:sp>
      <p:grpSp>
        <p:nvGrpSpPr>
          <p:cNvPr id="4" name="object 7">
            <a:extLst>
              <a:ext uri="{FF2B5EF4-FFF2-40B4-BE49-F238E27FC236}">
                <a16:creationId xmlns:a16="http://schemas.microsoft.com/office/drawing/2014/main" id="{682B223D-2071-5A4F-8AA8-A67383A14CBB}"/>
              </a:ext>
            </a:extLst>
          </p:cNvPr>
          <p:cNvGrpSpPr/>
          <p:nvPr/>
        </p:nvGrpSpPr>
        <p:grpSpPr>
          <a:xfrm>
            <a:off x="349621" y="0"/>
            <a:ext cx="780727" cy="6858000"/>
            <a:chOff x="9124568" y="761"/>
            <a:chExt cx="1995171" cy="6858000"/>
          </a:xfrm>
          <a:effectLst>
            <a:outerShdw blurRad="50800" dist="50800" dir="5400000" algn="ctr" rotWithShape="0">
              <a:srgbClr val="000000">
                <a:alpha val="0"/>
              </a:srgbClr>
            </a:outerShdw>
          </a:effectLst>
        </p:grpSpPr>
        <p:sp>
          <p:nvSpPr>
            <p:cNvPr id="5" name="object 8">
              <a:extLst>
                <a:ext uri="{FF2B5EF4-FFF2-40B4-BE49-F238E27FC236}">
                  <a16:creationId xmlns:a16="http://schemas.microsoft.com/office/drawing/2014/main" id="{029DA9DD-41A7-8C49-A124-E342EFA3B5B3}"/>
                </a:ext>
              </a:extLst>
            </p:cNvPr>
            <p:cNvSpPr/>
            <p:nvPr/>
          </p:nvSpPr>
          <p:spPr>
            <a:xfrm flipH="1">
              <a:off x="9797927" y="761"/>
              <a:ext cx="45518" cy="6858000"/>
            </a:xfrm>
            <a:custGeom>
              <a:avLst/>
              <a:gdLst/>
              <a:ahLst/>
              <a:cxnLst/>
              <a:rect l="l" t="t" r="r" b="b"/>
              <a:pathLst>
                <a:path h="6858000">
                  <a:moveTo>
                    <a:pt x="0" y="6858001"/>
                  </a:moveTo>
                  <a:lnTo>
                    <a:pt x="0" y="0"/>
                  </a:lnTo>
                </a:path>
              </a:pathLst>
            </a:custGeom>
            <a:ln w="38100">
              <a:solidFill>
                <a:srgbClr val="C00000"/>
              </a:solidFill>
            </a:ln>
          </p:spPr>
          <p:txBody>
            <a:bodyPr wrap="square" lIns="0" tIns="0" rIns="0" bIns="0" rtlCol="0"/>
            <a:lstStyle/>
            <a:p>
              <a:endParaRPr/>
            </a:p>
          </p:txBody>
        </p:sp>
        <p:sp>
          <p:nvSpPr>
            <p:cNvPr id="6" name="object 9">
              <a:extLst>
                <a:ext uri="{FF2B5EF4-FFF2-40B4-BE49-F238E27FC236}">
                  <a16:creationId xmlns:a16="http://schemas.microsoft.com/office/drawing/2014/main" id="{23011CAB-2055-5F43-B571-A6E4B562B856}"/>
                </a:ext>
              </a:extLst>
            </p:cNvPr>
            <p:cNvSpPr/>
            <p:nvPr/>
          </p:nvSpPr>
          <p:spPr>
            <a:xfrm>
              <a:off x="9124568" y="761"/>
              <a:ext cx="1995171" cy="6858000"/>
            </a:xfrm>
            <a:custGeom>
              <a:avLst/>
              <a:gdLst/>
              <a:ahLst/>
              <a:cxnLst/>
              <a:rect l="l" t="t" r="r" b="b"/>
              <a:pathLst>
                <a:path w="1995170" h="6858000">
                  <a:moveTo>
                    <a:pt x="1994916" y="0"/>
                  </a:moveTo>
                  <a:lnTo>
                    <a:pt x="0" y="0"/>
                  </a:lnTo>
                  <a:lnTo>
                    <a:pt x="0" y="6858000"/>
                  </a:lnTo>
                  <a:lnTo>
                    <a:pt x="1994916" y="6858000"/>
                  </a:lnTo>
                  <a:lnTo>
                    <a:pt x="1994916" y="0"/>
                  </a:lnTo>
                  <a:close/>
                </a:path>
              </a:pathLst>
            </a:custGeom>
            <a:solidFill>
              <a:srgbClr val="C00000">
                <a:alpha val="50195"/>
              </a:srgbClr>
            </a:solidFill>
          </p:spPr>
          <p:txBody>
            <a:bodyPr wrap="square" lIns="0" tIns="0" rIns="0" bIns="0" rtlCol="0"/>
            <a:lstStyle/>
            <a:p>
              <a:endParaRPr dirty="0"/>
            </a:p>
          </p:txBody>
        </p:sp>
      </p:grpSp>
      <p:sp>
        <p:nvSpPr>
          <p:cNvPr id="10" name="CasellaDiTesto 9">
            <a:extLst>
              <a:ext uri="{FF2B5EF4-FFF2-40B4-BE49-F238E27FC236}">
                <a16:creationId xmlns:a16="http://schemas.microsoft.com/office/drawing/2014/main" id="{226F90D7-01AD-1A42-9B28-1CF4626EE199}"/>
              </a:ext>
            </a:extLst>
          </p:cNvPr>
          <p:cNvSpPr txBox="1"/>
          <p:nvPr/>
        </p:nvSpPr>
        <p:spPr>
          <a:xfrm>
            <a:off x="1387385" y="253440"/>
            <a:ext cx="94172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3600" b="1" spc="300" dirty="0">
                <a:solidFill>
                  <a:srgbClr val="E10204"/>
                </a:solidFill>
                <a:latin typeface="Montserrat Semi Bold" panose="00000700000000000000" pitchFamily="50" charset="0"/>
                <a:ea typeface="Roboto Light" panose="02000000000000000000" pitchFamily="2" charset="0"/>
              </a:rPr>
              <a:t>GLI APPUNTAMENTI</a:t>
            </a:r>
            <a:endParaRPr kumimoji="0" lang="it-IT" sz="3600" b="1" i="0" u="none" strike="noStrike" kern="1200" cap="none" spc="300" normalizeH="0" baseline="0" noProof="0" dirty="0">
              <a:ln>
                <a:noFill/>
              </a:ln>
              <a:solidFill>
                <a:srgbClr val="E10204"/>
              </a:solidFill>
              <a:effectLst/>
              <a:uLnTx/>
              <a:uFillTx/>
              <a:latin typeface="Montserrat Semi Bold" panose="00000700000000000000" pitchFamily="50" charset="0"/>
              <a:ea typeface="Roboto Light" panose="02000000000000000000" pitchFamily="2" charset="0"/>
              <a:cs typeface="+mn-cs"/>
            </a:endParaRPr>
          </a:p>
        </p:txBody>
      </p:sp>
      <p:pic>
        <p:nvPicPr>
          <p:cNvPr id="1025" name="Picture 1" descr="page6image20935264">
            <a:extLst>
              <a:ext uri="{FF2B5EF4-FFF2-40B4-BE49-F238E27FC236}">
                <a16:creationId xmlns:a16="http://schemas.microsoft.com/office/drawing/2014/main" id="{FD9EE99C-93A7-4E43-ABAC-D24ED0F58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454" y="1507790"/>
            <a:ext cx="2259885" cy="2259885"/>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a:extLst>
              <a:ext uri="{FF2B5EF4-FFF2-40B4-BE49-F238E27FC236}">
                <a16:creationId xmlns:a16="http://schemas.microsoft.com/office/drawing/2014/main" id="{6CC13AFD-6D6D-6343-8DBE-A334EE44DE72}"/>
              </a:ext>
            </a:extLst>
          </p:cNvPr>
          <p:cNvSpPr/>
          <p:nvPr/>
        </p:nvSpPr>
        <p:spPr>
          <a:xfrm>
            <a:off x="2064737" y="4007577"/>
            <a:ext cx="1544012" cy="830997"/>
          </a:xfrm>
          <a:prstGeom prst="rect">
            <a:avLst/>
          </a:prstGeom>
        </p:spPr>
        <p:txBody>
          <a:bodyPr wrap="none">
            <a:spAutoFit/>
          </a:bodyPr>
          <a:lstStyle/>
          <a:p>
            <a:r>
              <a:rPr lang="it-IT" sz="2400" b="1" dirty="0">
                <a:solidFill>
                  <a:srgbClr val="A3515B"/>
                </a:solidFill>
              </a:rPr>
              <a:t>11 MARZO</a:t>
            </a:r>
          </a:p>
          <a:p>
            <a:r>
              <a:rPr lang="it-IT" sz="2400" b="1" dirty="0">
                <a:solidFill>
                  <a:srgbClr val="A3515B"/>
                </a:solidFill>
              </a:rPr>
              <a:t>Ore 15.30 </a:t>
            </a:r>
            <a:endParaRPr lang="it-IT" sz="2400" dirty="0"/>
          </a:p>
        </p:txBody>
      </p:sp>
      <p:sp>
        <p:nvSpPr>
          <p:cNvPr id="12" name="Rettangolo 11">
            <a:extLst>
              <a:ext uri="{FF2B5EF4-FFF2-40B4-BE49-F238E27FC236}">
                <a16:creationId xmlns:a16="http://schemas.microsoft.com/office/drawing/2014/main" id="{C33D926D-6D90-6C43-9639-535FC2C678F2}"/>
              </a:ext>
            </a:extLst>
          </p:cNvPr>
          <p:cNvSpPr/>
          <p:nvPr/>
        </p:nvSpPr>
        <p:spPr>
          <a:xfrm>
            <a:off x="3632646" y="1228641"/>
            <a:ext cx="9248034" cy="954107"/>
          </a:xfrm>
          <a:prstGeom prst="rect">
            <a:avLst/>
          </a:prstGeom>
        </p:spPr>
        <p:txBody>
          <a:bodyPr wrap="square">
            <a:spAutoFit/>
          </a:bodyPr>
          <a:lstStyle/>
          <a:p>
            <a:pPr algn="ctr"/>
            <a:r>
              <a:rPr lang="it-IT" sz="2800" b="1" dirty="0">
                <a:solidFill>
                  <a:srgbClr val="90082E"/>
                </a:solidFill>
              </a:rPr>
              <a:t>Grande schermo e cittadinanza: fare cinema </a:t>
            </a:r>
            <a:br>
              <a:rPr lang="it-IT" sz="2800" b="1" dirty="0">
                <a:solidFill>
                  <a:srgbClr val="90082E"/>
                </a:solidFill>
              </a:rPr>
            </a:br>
            <a:r>
              <a:rPr lang="it-IT" sz="2800" b="1" dirty="0">
                <a:solidFill>
                  <a:srgbClr val="90082E"/>
                </a:solidFill>
              </a:rPr>
              <a:t>tra </a:t>
            </a:r>
            <a:r>
              <a:rPr lang="it-IT" sz="2800" b="1" dirty="0" err="1">
                <a:solidFill>
                  <a:srgbClr val="90082E"/>
                </a:solidFill>
              </a:rPr>
              <a:t>piu</a:t>
            </a:r>
            <a:r>
              <a:rPr lang="it-IT" sz="2800" b="1" dirty="0">
                <a:solidFill>
                  <a:srgbClr val="90082E"/>
                </a:solidFill>
              </a:rPr>
              <a:t>̀ culture </a:t>
            </a:r>
            <a:endParaRPr lang="it-IT" sz="2800" dirty="0">
              <a:solidFill>
                <a:srgbClr val="90082E"/>
              </a:solidFill>
              <a:effectLst/>
            </a:endParaRPr>
          </a:p>
        </p:txBody>
      </p:sp>
      <p:sp>
        <p:nvSpPr>
          <p:cNvPr id="13" name="Rettangolo 12">
            <a:extLst>
              <a:ext uri="{FF2B5EF4-FFF2-40B4-BE49-F238E27FC236}">
                <a16:creationId xmlns:a16="http://schemas.microsoft.com/office/drawing/2014/main" id="{82A99AFB-2CF9-C34A-B452-FBA458D12BF2}"/>
              </a:ext>
            </a:extLst>
          </p:cNvPr>
          <p:cNvSpPr/>
          <p:nvPr/>
        </p:nvSpPr>
        <p:spPr>
          <a:xfrm>
            <a:off x="4543138" y="2270114"/>
            <a:ext cx="6096000" cy="1077218"/>
          </a:xfrm>
          <a:prstGeom prst="rect">
            <a:avLst/>
          </a:prstGeom>
          <a:ln>
            <a:gradFill flip="none" rotWithShape="1">
              <a:gsLst>
                <a:gs pos="0">
                  <a:schemeClr val="accent2">
                    <a:lumMod val="5000"/>
                    <a:lumOff val="95000"/>
                  </a:schemeClr>
                </a:gs>
                <a:gs pos="74000">
                  <a:srgbClr val="B20001"/>
                </a:gs>
                <a:gs pos="83000">
                  <a:srgbClr val="90082E"/>
                </a:gs>
                <a:gs pos="100000">
                  <a:srgbClr val="90082E"/>
                </a:gs>
              </a:gsLst>
              <a:lin ang="2700000" scaled="1"/>
              <a:tileRect/>
            </a:gradFill>
          </a:ln>
        </p:spPr>
        <p:txBody>
          <a:bodyPr>
            <a:spAutoFit/>
          </a:bodyPr>
          <a:lstStyle/>
          <a:p>
            <a:r>
              <a:rPr lang="it-IT" sz="2000" dirty="0">
                <a:effectLst/>
              </a:rPr>
              <a:t>con </a:t>
            </a:r>
          </a:p>
          <a:p>
            <a:r>
              <a:rPr lang="it-IT" sz="2400" b="1" dirty="0"/>
              <a:t>SOHEILA JAVAHERI MOHEBI </a:t>
            </a:r>
            <a:endParaRPr lang="it-IT" sz="2400" dirty="0">
              <a:effectLst/>
            </a:endParaRPr>
          </a:p>
          <a:p>
            <a:r>
              <a:rPr lang="it-IT" sz="2000" dirty="0"/>
              <a:t>Autrice - Regista </a:t>
            </a:r>
            <a:endParaRPr lang="it-IT" sz="2000" dirty="0">
              <a:effectLst/>
            </a:endParaRPr>
          </a:p>
        </p:txBody>
      </p:sp>
      <p:sp>
        <p:nvSpPr>
          <p:cNvPr id="14" name="Rettangolo 13">
            <a:extLst>
              <a:ext uri="{FF2B5EF4-FFF2-40B4-BE49-F238E27FC236}">
                <a16:creationId xmlns:a16="http://schemas.microsoft.com/office/drawing/2014/main" id="{DFD6800A-5C5E-8D46-8F88-E4F29D78CFAE}"/>
              </a:ext>
            </a:extLst>
          </p:cNvPr>
          <p:cNvSpPr/>
          <p:nvPr/>
        </p:nvSpPr>
        <p:spPr>
          <a:xfrm>
            <a:off x="4543138" y="3727233"/>
            <a:ext cx="6096000" cy="1891287"/>
          </a:xfrm>
          <a:prstGeom prst="rect">
            <a:avLst/>
          </a:prstGeom>
        </p:spPr>
        <p:txBody>
          <a:bodyPr>
            <a:spAutoFit/>
          </a:bodyPr>
          <a:lstStyle/>
          <a:p>
            <a:pPr algn="just">
              <a:lnSpc>
                <a:spcPct val="150000"/>
              </a:lnSpc>
            </a:pPr>
            <a:r>
              <a:rPr lang="it-IT" sz="2000" dirty="0" err="1"/>
              <a:t>Soheila</a:t>
            </a:r>
            <a:r>
              <a:rPr lang="it-IT" sz="2000" dirty="0"/>
              <a:t> </a:t>
            </a:r>
            <a:r>
              <a:rPr lang="it-IT" sz="2000" dirty="0" err="1"/>
              <a:t>Javaheri</a:t>
            </a:r>
            <a:r>
              <a:rPr lang="it-IT" sz="2000" dirty="0"/>
              <a:t> </a:t>
            </a:r>
            <a:r>
              <a:rPr lang="it-IT" sz="2000" dirty="0" err="1"/>
              <a:t>Mohebi</a:t>
            </a:r>
            <a:r>
              <a:rPr lang="it-IT" sz="2000" dirty="0"/>
              <a:t> è una </a:t>
            </a:r>
            <a:r>
              <a:rPr lang="it-IT" sz="2000" dirty="0" err="1"/>
              <a:t>filmmaker</a:t>
            </a:r>
            <a:r>
              <a:rPr lang="it-IT" sz="2000" dirty="0"/>
              <a:t> pluripremiata. </a:t>
            </a:r>
            <a:br>
              <a:rPr lang="it-IT" sz="2000" dirty="0"/>
            </a:br>
            <a:r>
              <a:rPr lang="it-IT" sz="2000" dirty="0"/>
              <a:t>Ha vissuto e lavorato in Iran, Afghanistan, Italia e UK. </a:t>
            </a:r>
            <a:br>
              <a:rPr lang="it-IT" sz="2000" dirty="0"/>
            </a:br>
            <a:r>
              <a:rPr lang="it-IT" sz="2000" dirty="0"/>
              <a:t>Il suo documentario </a:t>
            </a:r>
            <a:r>
              <a:rPr lang="it-IT" sz="2000" i="1" dirty="0"/>
              <a:t>Una casa sulle nuvole </a:t>
            </a:r>
            <a:r>
              <a:rPr lang="it-IT" sz="2000" dirty="0"/>
              <a:t>ha vinto il premio </a:t>
            </a:r>
            <a:r>
              <a:rPr lang="it-IT" sz="2000" dirty="0" err="1"/>
              <a:t>Mutti</a:t>
            </a:r>
            <a:r>
              <a:rPr lang="it-IT" sz="2000" dirty="0"/>
              <a:t>-AMM al festival di Venezia. </a:t>
            </a:r>
            <a:endParaRPr lang="it-IT" sz="2000" dirty="0">
              <a:effectLst/>
            </a:endParaRPr>
          </a:p>
        </p:txBody>
      </p:sp>
      <p:pic>
        <p:nvPicPr>
          <p:cNvPr id="17" name="Immagine 16" descr="Immagine che contiene bottiglia, segnale, fotografia, cibo&#10;&#10;Descrizione generata automaticamente">
            <a:extLst>
              <a:ext uri="{FF2B5EF4-FFF2-40B4-BE49-F238E27FC236}">
                <a16:creationId xmlns:a16="http://schemas.microsoft.com/office/drawing/2014/main" id="{D3323AFC-13D6-6F44-810D-AB62BD64F7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55125" y="115967"/>
            <a:ext cx="447964" cy="438500"/>
          </a:xfrm>
          <a:prstGeom prst="rect">
            <a:avLst/>
          </a:prstGeom>
        </p:spPr>
      </p:pic>
    </p:spTree>
    <p:extLst>
      <p:ext uri="{BB962C8B-B14F-4D97-AF65-F5344CB8AC3E}">
        <p14:creationId xmlns:p14="http://schemas.microsoft.com/office/powerpoint/2010/main" val="367889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4" name="object 7">
            <a:extLst>
              <a:ext uri="{FF2B5EF4-FFF2-40B4-BE49-F238E27FC236}">
                <a16:creationId xmlns:a16="http://schemas.microsoft.com/office/drawing/2014/main" id="{A649B165-54E5-DC48-89A5-E2924B49FAAF}"/>
              </a:ext>
            </a:extLst>
          </p:cNvPr>
          <p:cNvGrpSpPr/>
          <p:nvPr/>
        </p:nvGrpSpPr>
        <p:grpSpPr>
          <a:xfrm>
            <a:off x="349621" y="0"/>
            <a:ext cx="780727" cy="6858000"/>
            <a:chOff x="9124568" y="761"/>
            <a:chExt cx="1995171" cy="6858000"/>
          </a:xfrm>
          <a:effectLst>
            <a:outerShdw blurRad="50800" dist="50800" dir="5400000" algn="ctr" rotWithShape="0">
              <a:srgbClr val="000000">
                <a:alpha val="0"/>
              </a:srgbClr>
            </a:outerShdw>
          </a:effectLst>
        </p:grpSpPr>
        <p:sp>
          <p:nvSpPr>
            <p:cNvPr id="5" name="object 8">
              <a:extLst>
                <a:ext uri="{FF2B5EF4-FFF2-40B4-BE49-F238E27FC236}">
                  <a16:creationId xmlns:a16="http://schemas.microsoft.com/office/drawing/2014/main" id="{A78C5C05-6D2E-4E46-AF39-95D947F54FED}"/>
                </a:ext>
              </a:extLst>
            </p:cNvPr>
            <p:cNvSpPr/>
            <p:nvPr/>
          </p:nvSpPr>
          <p:spPr>
            <a:xfrm flipH="1">
              <a:off x="9797927" y="761"/>
              <a:ext cx="45518" cy="6858000"/>
            </a:xfrm>
            <a:custGeom>
              <a:avLst/>
              <a:gdLst/>
              <a:ahLst/>
              <a:cxnLst/>
              <a:rect l="l" t="t" r="r" b="b"/>
              <a:pathLst>
                <a:path h="6858000">
                  <a:moveTo>
                    <a:pt x="0" y="6858001"/>
                  </a:moveTo>
                  <a:lnTo>
                    <a:pt x="0" y="0"/>
                  </a:lnTo>
                </a:path>
              </a:pathLst>
            </a:custGeom>
            <a:ln w="38100">
              <a:solidFill>
                <a:srgbClr val="C00000"/>
              </a:solidFill>
            </a:ln>
          </p:spPr>
          <p:txBody>
            <a:bodyPr wrap="square" lIns="0" tIns="0" rIns="0" bIns="0" rtlCol="0"/>
            <a:lstStyle/>
            <a:p>
              <a:endParaRPr/>
            </a:p>
          </p:txBody>
        </p:sp>
        <p:sp>
          <p:nvSpPr>
            <p:cNvPr id="6" name="object 9">
              <a:extLst>
                <a:ext uri="{FF2B5EF4-FFF2-40B4-BE49-F238E27FC236}">
                  <a16:creationId xmlns:a16="http://schemas.microsoft.com/office/drawing/2014/main" id="{FCC4B806-91DF-9B41-A183-41C8FB4E72BF}"/>
                </a:ext>
              </a:extLst>
            </p:cNvPr>
            <p:cNvSpPr/>
            <p:nvPr/>
          </p:nvSpPr>
          <p:spPr>
            <a:xfrm>
              <a:off x="9124568" y="761"/>
              <a:ext cx="1995171" cy="6858000"/>
            </a:xfrm>
            <a:custGeom>
              <a:avLst/>
              <a:gdLst/>
              <a:ahLst/>
              <a:cxnLst/>
              <a:rect l="l" t="t" r="r" b="b"/>
              <a:pathLst>
                <a:path w="1995170" h="6858000">
                  <a:moveTo>
                    <a:pt x="1994916" y="0"/>
                  </a:moveTo>
                  <a:lnTo>
                    <a:pt x="0" y="0"/>
                  </a:lnTo>
                  <a:lnTo>
                    <a:pt x="0" y="6858000"/>
                  </a:lnTo>
                  <a:lnTo>
                    <a:pt x="1994916" y="6858000"/>
                  </a:lnTo>
                  <a:lnTo>
                    <a:pt x="1994916" y="0"/>
                  </a:lnTo>
                  <a:close/>
                </a:path>
              </a:pathLst>
            </a:custGeom>
            <a:solidFill>
              <a:srgbClr val="C00000">
                <a:alpha val="50195"/>
              </a:srgbClr>
            </a:solidFill>
          </p:spPr>
          <p:txBody>
            <a:bodyPr wrap="square" lIns="0" tIns="0" rIns="0" bIns="0" rtlCol="0"/>
            <a:lstStyle/>
            <a:p>
              <a:endParaRPr dirty="0"/>
            </a:p>
          </p:txBody>
        </p:sp>
      </p:grpSp>
      <p:sp>
        <p:nvSpPr>
          <p:cNvPr id="10" name="CasellaDiTesto 9">
            <a:extLst>
              <a:ext uri="{FF2B5EF4-FFF2-40B4-BE49-F238E27FC236}">
                <a16:creationId xmlns:a16="http://schemas.microsoft.com/office/drawing/2014/main" id="{A87872EE-83D9-8F41-8316-50BF41994376}"/>
              </a:ext>
            </a:extLst>
          </p:cNvPr>
          <p:cNvSpPr txBox="1"/>
          <p:nvPr/>
        </p:nvSpPr>
        <p:spPr>
          <a:xfrm>
            <a:off x="1387385" y="253440"/>
            <a:ext cx="9417230" cy="646331"/>
          </a:xfrm>
          <a:prstGeom prst="rect">
            <a:avLst/>
          </a:prstGeom>
          <a:noFill/>
        </p:spPr>
        <p:txBody>
          <a:bodyPr wrap="square" rtlCol="0">
            <a:spAutoFit/>
          </a:bodyPr>
          <a:lstStyle/>
          <a:p>
            <a:pPr lvl="0">
              <a:defRPr/>
            </a:pPr>
            <a:r>
              <a:rPr lang="it-IT" sz="3600" b="1" spc="300" dirty="0">
                <a:solidFill>
                  <a:srgbClr val="E10204"/>
                </a:solidFill>
                <a:latin typeface="Montserrat Semi Bold" panose="00000700000000000000" pitchFamily="50" charset="0"/>
                <a:ea typeface="Roboto Light" panose="02000000000000000000" pitchFamily="2" charset="0"/>
              </a:rPr>
              <a:t>GLI APPUNTAMENTI</a:t>
            </a:r>
          </a:p>
        </p:txBody>
      </p:sp>
      <p:pic>
        <p:nvPicPr>
          <p:cNvPr id="2051" name="Picture 3" descr="page6image20935056">
            <a:extLst>
              <a:ext uri="{FF2B5EF4-FFF2-40B4-BE49-F238E27FC236}">
                <a16:creationId xmlns:a16="http://schemas.microsoft.com/office/drawing/2014/main" id="{09F1C960-ECA1-A841-90DE-00E7DA0BE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453" y="1605446"/>
            <a:ext cx="2259885" cy="2259885"/>
          </a:xfrm>
          <a:prstGeom prst="rect">
            <a:avLst/>
          </a:prstGeom>
          <a:noFill/>
          <a:extLst>
            <a:ext uri="{909E8E84-426E-40DD-AFC4-6F175D3DCCD1}">
              <a14:hiddenFill xmlns:a14="http://schemas.microsoft.com/office/drawing/2010/main">
                <a:solidFill>
                  <a:srgbClr val="FFFFFF"/>
                </a:solidFill>
              </a14:hiddenFill>
            </a:ext>
          </a:extLst>
        </p:spPr>
      </p:pic>
      <p:sp>
        <p:nvSpPr>
          <p:cNvPr id="18" name="Rettangolo 17">
            <a:extLst>
              <a:ext uri="{FF2B5EF4-FFF2-40B4-BE49-F238E27FC236}">
                <a16:creationId xmlns:a16="http://schemas.microsoft.com/office/drawing/2014/main" id="{BC4B39EC-3152-5740-A17A-39699BB2BB72}"/>
              </a:ext>
            </a:extLst>
          </p:cNvPr>
          <p:cNvSpPr/>
          <p:nvPr/>
        </p:nvSpPr>
        <p:spPr>
          <a:xfrm>
            <a:off x="2064737" y="4007577"/>
            <a:ext cx="1544012" cy="830997"/>
          </a:xfrm>
          <a:prstGeom prst="rect">
            <a:avLst/>
          </a:prstGeom>
        </p:spPr>
        <p:txBody>
          <a:bodyPr wrap="none">
            <a:spAutoFit/>
          </a:bodyPr>
          <a:lstStyle/>
          <a:p>
            <a:r>
              <a:rPr lang="it-IT" sz="2400" b="1" dirty="0">
                <a:solidFill>
                  <a:srgbClr val="A3515B"/>
                </a:solidFill>
              </a:rPr>
              <a:t>18 MARZO</a:t>
            </a:r>
          </a:p>
          <a:p>
            <a:r>
              <a:rPr lang="it-IT" sz="2400" b="1" dirty="0">
                <a:solidFill>
                  <a:srgbClr val="A3515B"/>
                </a:solidFill>
              </a:rPr>
              <a:t>Ore 15.30 </a:t>
            </a:r>
            <a:endParaRPr lang="it-IT" sz="2400" dirty="0"/>
          </a:p>
        </p:txBody>
      </p:sp>
      <p:sp>
        <p:nvSpPr>
          <p:cNvPr id="19" name="Rettangolo 18">
            <a:extLst>
              <a:ext uri="{FF2B5EF4-FFF2-40B4-BE49-F238E27FC236}">
                <a16:creationId xmlns:a16="http://schemas.microsoft.com/office/drawing/2014/main" id="{D4030142-60AB-6648-BDBD-B7CF7CAC5F03}"/>
              </a:ext>
            </a:extLst>
          </p:cNvPr>
          <p:cNvSpPr/>
          <p:nvPr/>
        </p:nvSpPr>
        <p:spPr>
          <a:xfrm>
            <a:off x="4263688" y="1226047"/>
            <a:ext cx="7928312" cy="915030"/>
          </a:xfrm>
          <a:prstGeom prst="rect">
            <a:avLst/>
          </a:prstGeom>
          <a:solidFill>
            <a:srgbClr val="FF6D6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800" b="1" dirty="0"/>
          </a:p>
        </p:txBody>
      </p:sp>
      <p:sp>
        <p:nvSpPr>
          <p:cNvPr id="14" name="Rettangolo 13">
            <a:extLst>
              <a:ext uri="{FF2B5EF4-FFF2-40B4-BE49-F238E27FC236}">
                <a16:creationId xmlns:a16="http://schemas.microsoft.com/office/drawing/2014/main" id="{460C4E8E-C260-6D42-97CB-567AD7BEB18C}"/>
              </a:ext>
            </a:extLst>
          </p:cNvPr>
          <p:cNvSpPr/>
          <p:nvPr/>
        </p:nvSpPr>
        <p:spPr>
          <a:xfrm>
            <a:off x="4616118" y="1404797"/>
            <a:ext cx="7223452" cy="523220"/>
          </a:xfrm>
          <a:prstGeom prst="rect">
            <a:avLst/>
          </a:prstGeom>
        </p:spPr>
        <p:txBody>
          <a:bodyPr wrap="none">
            <a:spAutoFit/>
          </a:bodyPr>
          <a:lstStyle/>
          <a:p>
            <a:pPr algn="ctr"/>
            <a:r>
              <a:rPr lang="it-IT" sz="2800" b="1" dirty="0">
                <a:solidFill>
                  <a:srgbClr val="90082E"/>
                </a:solidFill>
              </a:rPr>
              <a:t>Sport e inclusività: verso le prossime Olimpiadi </a:t>
            </a:r>
            <a:endParaRPr lang="it-IT" sz="2800" dirty="0">
              <a:solidFill>
                <a:srgbClr val="90082E"/>
              </a:solidFill>
              <a:effectLst/>
            </a:endParaRPr>
          </a:p>
        </p:txBody>
      </p:sp>
      <p:sp>
        <p:nvSpPr>
          <p:cNvPr id="16" name="Rettangolo 15">
            <a:extLst>
              <a:ext uri="{FF2B5EF4-FFF2-40B4-BE49-F238E27FC236}">
                <a16:creationId xmlns:a16="http://schemas.microsoft.com/office/drawing/2014/main" id="{35387E39-4CEA-9642-A27E-AABA2B1C0D4E}"/>
              </a:ext>
            </a:extLst>
          </p:cNvPr>
          <p:cNvSpPr/>
          <p:nvPr/>
        </p:nvSpPr>
        <p:spPr>
          <a:xfrm>
            <a:off x="4616118" y="2467353"/>
            <a:ext cx="6096000" cy="1077218"/>
          </a:xfrm>
          <a:prstGeom prst="rect">
            <a:avLst/>
          </a:prstGeom>
          <a:ln>
            <a:gradFill flip="none" rotWithShape="1">
              <a:gsLst>
                <a:gs pos="0">
                  <a:schemeClr val="accent2">
                    <a:lumMod val="5000"/>
                    <a:lumOff val="95000"/>
                  </a:schemeClr>
                </a:gs>
                <a:gs pos="74000">
                  <a:srgbClr val="B20001"/>
                </a:gs>
                <a:gs pos="83000">
                  <a:srgbClr val="90082E"/>
                </a:gs>
                <a:gs pos="100000">
                  <a:srgbClr val="90082E"/>
                </a:gs>
              </a:gsLst>
              <a:lin ang="2700000" scaled="1"/>
              <a:tileRect/>
            </a:gradFill>
          </a:ln>
        </p:spPr>
        <p:txBody>
          <a:bodyPr>
            <a:spAutoFit/>
          </a:bodyPr>
          <a:lstStyle/>
          <a:p>
            <a:r>
              <a:rPr lang="it-IT" sz="2000" dirty="0">
                <a:effectLst/>
              </a:rPr>
              <a:t>con </a:t>
            </a:r>
          </a:p>
          <a:p>
            <a:r>
              <a:rPr lang="it-IT" sz="2400" b="1" dirty="0"/>
              <a:t>CLAUDIO ARRIGONI </a:t>
            </a:r>
            <a:endParaRPr lang="it-IT" sz="2400" dirty="0">
              <a:effectLst/>
            </a:endParaRPr>
          </a:p>
          <a:p>
            <a:r>
              <a:rPr lang="it-IT" sz="2000" dirty="0"/>
              <a:t>Giornalista sportivo </a:t>
            </a:r>
            <a:endParaRPr lang="it-IT" sz="2000" dirty="0">
              <a:effectLst/>
            </a:endParaRPr>
          </a:p>
        </p:txBody>
      </p:sp>
      <p:sp>
        <p:nvSpPr>
          <p:cNvPr id="17" name="Rettangolo 16">
            <a:extLst>
              <a:ext uri="{FF2B5EF4-FFF2-40B4-BE49-F238E27FC236}">
                <a16:creationId xmlns:a16="http://schemas.microsoft.com/office/drawing/2014/main" id="{AB5AE39F-B33B-8143-A4B1-1F441D415C7C}"/>
              </a:ext>
            </a:extLst>
          </p:cNvPr>
          <p:cNvSpPr/>
          <p:nvPr/>
        </p:nvSpPr>
        <p:spPr>
          <a:xfrm>
            <a:off x="4616118" y="3915244"/>
            <a:ext cx="6377947" cy="1429622"/>
          </a:xfrm>
          <a:prstGeom prst="rect">
            <a:avLst/>
          </a:prstGeom>
        </p:spPr>
        <p:txBody>
          <a:bodyPr wrap="square">
            <a:spAutoFit/>
          </a:bodyPr>
          <a:lstStyle/>
          <a:p>
            <a:pPr algn="just">
              <a:lnSpc>
                <a:spcPct val="150000"/>
              </a:lnSpc>
            </a:pPr>
            <a:r>
              <a:rPr lang="it-IT" sz="2000" dirty="0"/>
              <a:t>Claudio </a:t>
            </a:r>
            <a:r>
              <a:rPr lang="it-IT" sz="2000" dirty="0" err="1"/>
              <a:t>Arrigoni</a:t>
            </a:r>
            <a:r>
              <a:rPr lang="it-IT" sz="2000" dirty="0"/>
              <a:t> ha lavorato per </a:t>
            </a:r>
            <a:r>
              <a:rPr lang="it-IT" sz="2000" dirty="0" err="1"/>
              <a:t>Sky</a:t>
            </a:r>
            <a:r>
              <a:rPr lang="it-IT" sz="2000" dirty="0"/>
              <a:t>, Gazzetta e Corriere, ha seguito sette edizioni della </a:t>
            </a:r>
            <a:r>
              <a:rPr lang="it-IT" sz="2000" dirty="0" err="1"/>
              <a:t>Paralimpiade</a:t>
            </a:r>
            <a:r>
              <a:rPr lang="it-IT" sz="2000" dirty="0"/>
              <a:t> estiva e quattro di quella invernale e ha pubblicato il libro </a:t>
            </a:r>
            <a:r>
              <a:rPr lang="it-IT" sz="2000" i="1" dirty="0" err="1"/>
              <a:t>Paralimpici</a:t>
            </a:r>
            <a:r>
              <a:rPr lang="it-IT" sz="2000" i="1" dirty="0"/>
              <a:t>. </a:t>
            </a:r>
            <a:endParaRPr lang="it-IT" sz="2000" dirty="0">
              <a:effectLst/>
            </a:endParaRPr>
          </a:p>
        </p:txBody>
      </p:sp>
      <p:pic>
        <p:nvPicPr>
          <p:cNvPr id="31" name="Immagine 30" descr="Immagine che contiene bottiglia, segnale, fotografia, cibo&#10;&#10;Descrizione generata automaticamente">
            <a:extLst>
              <a:ext uri="{FF2B5EF4-FFF2-40B4-BE49-F238E27FC236}">
                <a16:creationId xmlns:a16="http://schemas.microsoft.com/office/drawing/2014/main" id="{83D55BF8-D19C-1A43-85EE-C5CF6679D1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55125" y="115967"/>
            <a:ext cx="447964" cy="438500"/>
          </a:xfrm>
          <a:prstGeom prst="rect">
            <a:avLst/>
          </a:prstGeom>
        </p:spPr>
      </p:pic>
    </p:spTree>
    <p:extLst>
      <p:ext uri="{BB962C8B-B14F-4D97-AF65-F5344CB8AC3E}">
        <p14:creationId xmlns:p14="http://schemas.microsoft.com/office/powerpoint/2010/main" val="1683961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4" name="object 7">
            <a:extLst>
              <a:ext uri="{FF2B5EF4-FFF2-40B4-BE49-F238E27FC236}">
                <a16:creationId xmlns:a16="http://schemas.microsoft.com/office/drawing/2014/main" id="{56E853B9-1780-F645-8025-6A25734A1039}"/>
              </a:ext>
            </a:extLst>
          </p:cNvPr>
          <p:cNvGrpSpPr/>
          <p:nvPr/>
        </p:nvGrpSpPr>
        <p:grpSpPr>
          <a:xfrm>
            <a:off x="349621" y="0"/>
            <a:ext cx="780727" cy="6858000"/>
            <a:chOff x="9124568" y="761"/>
            <a:chExt cx="1995171" cy="6858000"/>
          </a:xfrm>
          <a:effectLst>
            <a:outerShdw blurRad="50800" dist="50800" dir="5400000" algn="ctr" rotWithShape="0">
              <a:srgbClr val="000000">
                <a:alpha val="0"/>
              </a:srgbClr>
            </a:outerShdw>
          </a:effectLst>
        </p:grpSpPr>
        <p:sp>
          <p:nvSpPr>
            <p:cNvPr id="5" name="object 8">
              <a:extLst>
                <a:ext uri="{FF2B5EF4-FFF2-40B4-BE49-F238E27FC236}">
                  <a16:creationId xmlns:a16="http://schemas.microsoft.com/office/drawing/2014/main" id="{50EC44FF-8F0A-4B43-839A-B1371FDEC7C6}"/>
                </a:ext>
              </a:extLst>
            </p:cNvPr>
            <p:cNvSpPr/>
            <p:nvPr/>
          </p:nvSpPr>
          <p:spPr>
            <a:xfrm flipH="1">
              <a:off x="9797927" y="761"/>
              <a:ext cx="45518" cy="6858000"/>
            </a:xfrm>
            <a:custGeom>
              <a:avLst/>
              <a:gdLst/>
              <a:ahLst/>
              <a:cxnLst/>
              <a:rect l="l" t="t" r="r" b="b"/>
              <a:pathLst>
                <a:path h="6858000">
                  <a:moveTo>
                    <a:pt x="0" y="6858001"/>
                  </a:moveTo>
                  <a:lnTo>
                    <a:pt x="0" y="0"/>
                  </a:lnTo>
                </a:path>
              </a:pathLst>
            </a:custGeom>
            <a:ln w="38100">
              <a:solidFill>
                <a:srgbClr val="C00000"/>
              </a:solidFill>
            </a:ln>
          </p:spPr>
          <p:txBody>
            <a:bodyPr wrap="square" lIns="0" tIns="0" rIns="0" bIns="0" rtlCol="0"/>
            <a:lstStyle/>
            <a:p>
              <a:endParaRPr/>
            </a:p>
          </p:txBody>
        </p:sp>
        <p:sp>
          <p:nvSpPr>
            <p:cNvPr id="6" name="object 9">
              <a:extLst>
                <a:ext uri="{FF2B5EF4-FFF2-40B4-BE49-F238E27FC236}">
                  <a16:creationId xmlns:a16="http://schemas.microsoft.com/office/drawing/2014/main" id="{8550D9DC-FF03-2E4D-BA9E-460B3500B631}"/>
                </a:ext>
              </a:extLst>
            </p:cNvPr>
            <p:cNvSpPr/>
            <p:nvPr/>
          </p:nvSpPr>
          <p:spPr>
            <a:xfrm>
              <a:off x="9124568" y="761"/>
              <a:ext cx="1995171" cy="6858000"/>
            </a:xfrm>
            <a:custGeom>
              <a:avLst/>
              <a:gdLst/>
              <a:ahLst/>
              <a:cxnLst/>
              <a:rect l="l" t="t" r="r" b="b"/>
              <a:pathLst>
                <a:path w="1995170" h="6858000">
                  <a:moveTo>
                    <a:pt x="1994916" y="0"/>
                  </a:moveTo>
                  <a:lnTo>
                    <a:pt x="0" y="0"/>
                  </a:lnTo>
                  <a:lnTo>
                    <a:pt x="0" y="6858000"/>
                  </a:lnTo>
                  <a:lnTo>
                    <a:pt x="1994916" y="6858000"/>
                  </a:lnTo>
                  <a:lnTo>
                    <a:pt x="1994916" y="0"/>
                  </a:lnTo>
                  <a:close/>
                </a:path>
              </a:pathLst>
            </a:custGeom>
            <a:solidFill>
              <a:srgbClr val="C00000">
                <a:alpha val="50195"/>
              </a:srgbClr>
            </a:solidFill>
          </p:spPr>
          <p:txBody>
            <a:bodyPr wrap="square" lIns="0" tIns="0" rIns="0" bIns="0" rtlCol="0"/>
            <a:lstStyle/>
            <a:p>
              <a:endParaRPr dirty="0"/>
            </a:p>
          </p:txBody>
        </p:sp>
      </p:grpSp>
      <p:sp>
        <p:nvSpPr>
          <p:cNvPr id="10" name="CasellaDiTesto 9">
            <a:extLst>
              <a:ext uri="{FF2B5EF4-FFF2-40B4-BE49-F238E27FC236}">
                <a16:creationId xmlns:a16="http://schemas.microsoft.com/office/drawing/2014/main" id="{344E0E4C-3748-FF43-9560-00F85F5D6683}"/>
              </a:ext>
            </a:extLst>
          </p:cNvPr>
          <p:cNvSpPr txBox="1"/>
          <p:nvPr/>
        </p:nvSpPr>
        <p:spPr>
          <a:xfrm>
            <a:off x="1387385" y="253440"/>
            <a:ext cx="9417230" cy="646331"/>
          </a:xfrm>
          <a:prstGeom prst="rect">
            <a:avLst/>
          </a:prstGeom>
          <a:noFill/>
        </p:spPr>
        <p:txBody>
          <a:bodyPr wrap="square" rtlCol="0">
            <a:spAutoFit/>
          </a:bodyPr>
          <a:lstStyle/>
          <a:p>
            <a:pPr lvl="0">
              <a:defRPr/>
            </a:pPr>
            <a:r>
              <a:rPr lang="it-IT" sz="3600" b="1" spc="300" dirty="0">
                <a:solidFill>
                  <a:srgbClr val="E10204"/>
                </a:solidFill>
                <a:latin typeface="Montserrat Semi Bold" panose="00000700000000000000" pitchFamily="50" charset="0"/>
                <a:ea typeface="Roboto Light" panose="02000000000000000000" pitchFamily="2" charset="0"/>
              </a:rPr>
              <a:t>GLI APPUNTAMENTI</a:t>
            </a:r>
          </a:p>
        </p:txBody>
      </p:sp>
      <p:pic>
        <p:nvPicPr>
          <p:cNvPr id="3074" name="Picture 2" descr="page6image20934224">
            <a:extLst>
              <a:ext uri="{FF2B5EF4-FFF2-40B4-BE49-F238E27FC236}">
                <a16:creationId xmlns:a16="http://schemas.microsoft.com/office/drawing/2014/main" id="{BBF4F5CB-8EA5-5C48-B9E1-7FBC106E3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283" y="1584181"/>
            <a:ext cx="2262790" cy="2259885"/>
          </a:xfrm>
          <a:prstGeom prst="rect">
            <a:avLst/>
          </a:prstGeom>
          <a:noFill/>
          <a:extLst>
            <a:ext uri="{909E8E84-426E-40DD-AFC4-6F175D3DCCD1}">
              <a14:hiddenFill xmlns:a14="http://schemas.microsoft.com/office/drawing/2010/main">
                <a:solidFill>
                  <a:srgbClr val="FFFFFF"/>
                </a:solidFill>
              </a14:hiddenFill>
            </a:ext>
          </a:extLst>
        </p:spPr>
      </p:pic>
      <p:sp>
        <p:nvSpPr>
          <p:cNvPr id="14" name="Rettangolo 13">
            <a:extLst>
              <a:ext uri="{FF2B5EF4-FFF2-40B4-BE49-F238E27FC236}">
                <a16:creationId xmlns:a16="http://schemas.microsoft.com/office/drawing/2014/main" id="{468E56DE-3A11-AC4D-ABE2-705B77E2B3FA}"/>
              </a:ext>
            </a:extLst>
          </p:cNvPr>
          <p:cNvSpPr/>
          <p:nvPr/>
        </p:nvSpPr>
        <p:spPr>
          <a:xfrm>
            <a:off x="1956237" y="4112977"/>
            <a:ext cx="1652882" cy="830997"/>
          </a:xfrm>
          <a:prstGeom prst="rect">
            <a:avLst/>
          </a:prstGeom>
        </p:spPr>
        <p:txBody>
          <a:bodyPr wrap="square">
            <a:spAutoFit/>
          </a:bodyPr>
          <a:lstStyle/>
          <a:p>
            <a:r>
              <a:rPr lang="it-IT" sz="2400" b="1" dirty="0">
                <a:solidFill>
                  <a:srgbClr val="A3515B"/>
                </a:solidFill>
              </a:rPr>
              <a:t>25 MARZO</a:t>
            </a:r>
          </a:p>
          <a:p>
            <a:r>
              <a:rPr lang="it-IT" sz="2400" b="1" dirty="0">
                <a:solidFill>
                  <a:srgbClr val="A3515B"/>
                </a:solidFill>
              </a:rPr>
              <a:t>Ore 15.30 </a:t>
            </a:r>
            <a:endParaRPr lang="it-IT" sz="2400" dirty="0"/>
          </a:p>
        </p:txBody>
      </p:sp>
      <p:sp>
        <p:nvSpPr>
          <p:cNvPr id="18" name="Rettangolo 17">
            <a:extLst>
              <a:ext uri="{FF2B5EF4-FFF2-40B4-BE49-F238E27FC236}">
                <a16:creationId xmlns:a16="http://schemas.microsoft.com/office/drawing/2014/main" id="{738EA793-89BA-4942-BF98-D4DAB9192966}"/>
              </a:ext>
            </a:extLst>
          </p:cNvPr>
          <p:cNvSpPr/>
          <p:nvPr/>
        </p:nvSpPr>
        <p:spPr>
          <a:xfrm>
            <a:off x="4263688" y="1183980"/>
            <a:ext cx="7928312" cy="954107"/>
          </a:xfrm>
          <a:prstGeom prst="rect">
            <a:avLst/>
          </a:prstGeom>
          <a:solidFill>
            <a:srgbClr val="FF6D6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800" b="1" dirty="0">
              <a:solidFill>
                <a:srgbClr val="B20001"/>
              </a:solidFill>
            </a:endParaRPr>
          </a:p>
        </p:txBody>
      </p:sp>
      <p:sp>
        <p:nvSpPr>
          <p:cNvPr id="15" name="Rettangolo 14">
            <a:extLst>
              <a:ext uri="{FF2B5EF4-FFF2-40B4-BE49-F238E27FC236}">
                <a16:creationId xmlns:a16="http://schemas.microsoft.com/office/drawing/2014/main" id="{8FEBF951-507E-5346-9F77-BEB0D0B3CD5A}"/>
              </a:ext>
            </a:extLst>
          </p:cNvPr>
          <p:cNvSpPr/>
          <p:nvPr/>
        </p:nvSpPr>
        <p:spPr>
          <a:xfrm>
            <a:off x="4603574" y="1322571"/>
            <a:ext cx="6647608" cy="523220"/>
          </a:xfrm>
          <a:prstGeom prst="rect">
            <a:avLst/>
          </a:prstGeom>
        </p:spPr>
        <p:txBody>
          <a:bodyPr wrap="square">
            <a:spAutoFit/>
          </a:bodyPr>
          <a:lstStyle/>
          <a:p>
            <a:r>
              <a:rPr lang="it-IT" sz="2800" b="1" dirty="0">
                <a:solidFill>
                  <a:srgbClr val="90082E"/>
                </a:solidFill>
              </a:rPr>
              <a:t>Inclusività, sostenibilità e gamification </a:t>
            </a:r>
            <a:endParaRPr lang="it-IT" sz="2800" dirty="0">
              <a:solidFill>
                <a:srgbClr val="90082E"/>
              </a:solidFill>
              <a:effectLst/>
            </a:endParaRPr>
          </a:p>
        </p:txBody>
      </p:sp>
      <p:sp>
        <p:nvSpPr>
          <p:cNvPr id="16" name="Rettangolo 15">
            <a:extLst>
              <a:ext uri="{FF2B5EF4-FFF2-40B4-BE49-F238E27FC236}">
                <a16:creationId xmlns:a16="http://schemas.microsoft.com/office/drawing/2014/main" id="{258B64BB-9732-F44C-92FB-ADD80E849C38}"/>
              </a:ext>
            </a:extLst>
          </p:cNvPr>
          <p:cNvSpPr/>
          <p:nvPr/>
        </p:nvSpPr>
        <p:spPr>
          <a:xfrm>
            <a:off x="4603574" y="2435749"/>
            <a:ext cx="6096000" cy="1015663"/>
          </a:xfrm>
          <a:prstGeom prst="rect">
            <a:avLst/>
          </a:prstGeom>
          <a:ln>
            <a:gradFill flip="none" rotWithShape="1">
              <a:gsLst>
                <a:gs pos="0">
                  <a:schemeClr val="accent2">
                    <a:lumMod val="5000"/>
                    <a:lumOff val="95000"/>
                  </a:schemeClr>
                </a:gs>
                <a:gs pos="74000">
                  <a:srgbClr val="B20001"/>
                </a:gs>
                <a:gs pos="83000">
                  <a:srgbClr val="90082E"/>
                </a:gs>
                <a:gs pos="100000">
                  <a:srgbClr val="90082E"/>
                </a:gs>
              </a:gsLst>
              <a:lin ang="2700000" scaled="1"/>
              <a:tileRect/>
            </a:gradFill>
          </a:ln>
        </p:spPr>
        <p:txBody>
          <a:bodyPr>
            <a:spAutoFit/>
          </a:bodyPr>
          <a:lstStyle/>
          <a:p>
            <a:r>
              <a:rPr lang="it-IT" sz="1600" dirty="0">
                <a:effectLst/>
                <a:latin typeface="BodoniFLF"/>
              </a:rPr>
              <a:t>con </a:t>
            </a:r>
            <a:endParaRPr lang="it-IT" dirty="0">
              <a:effectLst/>
            </a:endParaRPr>
          </a:p>
          <a:p>
            <a:r>
              <a:rPr lang="it-IT" sz="2400" b="1" dirty="0"/>
              <a:t>LARA OLIVETI e MARTA ASCARI </a:t>
            </a:r>
            <a:br>
              <a:rPr lang="it-IT" sz="2000" b="1" dirty="0"/>
            </a:br>
            <a:r>
              <a:rPr lang="it-IT" sz="2000" dirty="0"/>
              <a:t>Sviluppatrici videogiochi </a:t>
            </a:r>
            <a:endParaRPr lang="it-IT" sz="2000" dirty="0">
              <a:effectLst/>
            </a:endParaRPr>
          </a:p>
        </p:txBody>
      </p:sp>
      <p:sp>
        <p:nvSpPr>
          <p:cNvPr id="17" name="Rettangolo 16">
            <a:extLst>
              <a:ext uri="{FF2B5EF4-FFF2-40B4-BE49-F238E27FC236}">
                <a16:creationId xmlns:a16="http://schemas.microsoft.com/office/drawing/2014/main" id="{CEB2F269-8D96-5C45-A0C9-B0B5853F34DE}"/>
              </a:ext>
            </a:extLst>
          </p:cNvPr>
          <p:cNvSpPr/>
          <p:nvPr/>
        </p:nvSpPr>
        <p:spPr>
          <a:xfrm>
            <a:off x="4603574" y="4036726"/>
            <a:ext cx="6647608" cy="1429622"/>
          </a:xfrm>
          <a:prstGeom prst="rect">
            <a:avLst/>
          </a:prstGeom>
        </p:spPr>
        <p:txBody>
          <a:bodyPr wrap="square">
            <a:spAutoFit/>
          </a:bodyPr>
          <a:lstStyle/>
          <a:p>
            <a:pPr algn="just">
              <a:lnSpc>
                <a:spcPct val="150000"/>
              </a:lnSpc>
            </a:pPr>
            <a:r>
              <a:rPr lang="it-IT" sz="2000" dirty="0"/>
              <a:t>Lara Oliveti con altri soci nel 2000 ha fondato </a:t>
            </a:r>
            <a:r>
              <a:rPr lang="it-IT" sz="2000" dirty="0" err="1"/>
              <a:t>Melazeta</a:t>
            </a:r>
            <a:r>
              <a:rPr lang="it-IT" sz="2000" dirty="0"/>
              <a:t> a Modena, mentre Marta Ascari è una cantante, compositrice, arrangiatrice e polistrumentista, conosciuta come "la Tarma". </a:t>
            </a:r>
            <a:endParaRPr lang="it-IT" sz="2000" dirty="0">
              <a:effectLst/>
            </a:endParaRPr>
          </a:p>
        </p:txBody>
      </p:sp>
      <p:pic>
        <p:nvPicPr>
          <p:cNvPr id="24" name="Immagine 23" descr="Immagine che contiene bottiglia, segnale, fotografia, cibo&#10;&#10;Descrizione generata automaticamente">
            <a:extLst>
              <a:ext uri="{FF2B5EF4-FFF2-40B4-BE49-F238E27FC236}">
                <a16:creationId xmlns:a16="http://schemas.microsoft.com/office/drawing/2014/main" id="{B5EA6765-05B3-0D46-BF0E-7CDFBE437C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55125" y="115967"/>
            <a:ext cx="447964" cy="438500"/>
          </a:xfrm>
          <a:prstGeom prst="rect">
            <a:avLst/>
          </a:prstGeom>
        </p:spPr>
      </p:pic>
    </p:spTree>
    <p:extLst>
      <p:ext uri="{BB962C8B-B14F-4D97-AF65-F5344CB8AC3E}">
        <p14:creationId xmlns:p14="http://schemas.microsoft.com/office/powerpoint/2010/main" val="3668003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4" name="object 7">
            <a:extLst>
              <a:ext uri="{FF2B5EF4-FFF2-40B4-BE49-F238E27FC236}">
                <a16:creationId xmlns:a16="http://schemas.microsoft.com/office/drawing/2014/main" id="{AD6F95A5-0AA6-974E-8F50-E1C7CB98256C}"/>
              </a:ext>
            </a:extLst>
          </p:cNvPr>
          <p:cNvGrpSpPr/>
          <p:nvPr/>
        </p:nvGrpSpPr>
        <p:grpSpPr>
          <a:xfrm>
            <a:off x="349621" y="0"/>
            <a:ext cx="780727" cy="6858000"/>
            <a:chOff x="9124568" y="761"/>
            <a:chExt cx="1995171" cy="6858000"/>
          </a:xfrm>
          <a:effectLst>
            <a:outerShdw blurRad="50800" dist="50800" dir="5400000" algn="ctr" rotWithShape="0">
              <a:srgbClr val="000000">
                <a:alpha val="0"/>
              </a:srgbClr>
            </a:outerShdw>
          </a:effectLst>
        </p:grpSpPr>
        <p:sp>
          <p:nvSpPr>
            <p:cNvPr id="5" name="object 8">
              <a:extLst>
                <a:ext uri="{FF2B5EF4-FFF2-40B4-BE49-F238E27FC236}">
                  <a16:creationId xmlns:a16="http://schemas.microsoft.com/office/drawing/2014/main" id="{72611656-CC12-C245-B388-BA3315F86A1B}"/>
                </a:ext>
              </a:extLst>
            </p:cNvPr>
            <p:cNvSpPr/>
            <p:nvPr/>
          </p:nvSpPr>
          <p:spPr>
            <a:xfrm flipH="1">
              <a:off x="9797927" y="761"/>
              <a:ext cx="45518" cy="6858000"/>
            </a:xfrm>
            <a:custGeom>
              <a:avLst/>
              <a:gdLst/>
              <a:ahLst/>
              <a:cxnLst/>
              <a:rect l="l" t="t" r="r" b="b"/>
              <a:pathLst>
                <a:path h="6858000">
                  <a:moveTo>
                    <a:pt x="0" y="6858001"/>
                  </a:moveTo>
                  <a:lnTo>
                    <a:pt x="0" y="0"/>
                  </a:lnTo>
                </a:path>
              </a:pathLst>
            </a:custGeom>
            <a:ln w="38100">
              <a:solidFill>
                <a:srgbClr val="C00000"/>
              </a:solidFill>
            </a:ln>
          </p:spPr>
          <p:txBody>
            <a:bodyPr wrap="square" lIns="0" tIns="0" rIns="0" bIns="0" rtlCol="0"/>
            <a:lstStyle/>
            <a:p>
              <a:endParaRPr/>
            </a:p>
          </p:txBody>
        </p:sp>
        <p:sp>
          <p:nvSpPr>
            <p:cNvPr id="6" name="object 9">
              <a:extLst>
                <a:ext uri="{FF2B5EF4-FFF2-40B4-BE49-F238E27FC236}">
                  <a16:creationId xmlns:a16="http://schemas.microsoft.com/office/drawing/2014/main" id="{4853E3BD-7228-AC41-9577-F135D44ACCA6}"/>
                </a:ext>
              </a:extLst>
            </p:cNvPr>
            <p:cNvSpPr/>
            <p:nvPr/>
          </p:nvSpPr>
          <p:spPr>
            <a:xfrm>
              <a:off x="9124568" y="761"/>
              <a:ext cx="1995171" cy="6858000"/>
            </a:xfrm>
            <a:custGeom>
              <a:avLst/>
              <a:gdLst/>
              <a:ahLst/>
              <a:cxnLst/>
              <a:rect l="l" t="t" r="r" b="b"/>
              <a:pathLst>
                <a:path w="1995170" h="6858000">
                  <a:moveTo>
                    <a:pt x="1994916" y="0"/>
                  </a:moveTo>
                  <a:lnTo>
                    <a:pt x="0" y="0"/>
                  </a:lnTo>
                  <a:lnTo>
                    <a:pt x="0" y="6858000"/>
                  </a:lnTo>
                  <a:lnTo>
                    <a:pt x="1994916" y="6858000"/>
                  </a:lnTo>
                  <a:lnTo>
                    <a:pt x="1994916" y="0"/>
                  </a:lnTo>
                  <a:close/>
                </a:path>
              </a:pathLst>
            </a:custGeom>
            <a:solidFill>
              <a:srgbClr val="C00000">
                <a:alpha val="50195"/>
              </a:srgbClr>
            </a:solidFill>
          </p:spPr>
          <p:txBody>
            <a:bodyPr wrap="square" lIns="0" tIns="0" rIns="0" bIns="0" rtlCol="0"/>
            <a:lstStyle/>
            <a:p>
              <a:endParaRPr dirty="0"/>
            </a:p>
          </p:txBody>
        </p:sp>
      </p:grpSp>
      <p:sp>
        <p:nvSpPr>
          <p:cNvPr id="10" name="CasellaDiTesto 9">
            <a:extLst>
              <a:ext uri="{FF2B5EF4-FFF2-40B4-BE49-F238E27FC236}">
                <a16:creationId xmlns:a16="http://schemas.microsoft.com/office/drawing/2014/main" id="{D91B8172-C59C-A943-8301-339CC1848A70}"/>
              </a:ext>
            </a:extLst>
          </p:cNvPr>
          <p:cNvSpPr txBox="1"/>
          <p:nvPr/>
        </p:nvSpPr>
        <p:spPr>
          <a:xfrm>
            <a:off x="1387385" y="253440"/>
            <a:ext cx="9417230" cy="646331"/>
          </a:xfrm>
          <a:prstGeom prst="rect">
            <a:avLst/>
          </a:prstGeom>
          <a:noFill/>
        </p:spPr>
        <p:txBody>
          <a:bodyPr wrap="square" rtlCol="0">
            <a:spAutoFit/>
          </a:bodyPr>
          <a:lstStyle/>
          <a:p>
            <a:pPr lvl="0">
              <a:defRPr/>
            </a:pPr>
            <a:r>
              <a:rPr lang="it-IT" sz="3600" b="1" spc="300" dirty="0">
                <a:solidFill>
                  <a:srgbClr val="E10204"/>
                </a:solidFill>
                <a:latin typeface="Montserrat Semi Bold" panose="00000700000000000000" pitchFamily="50" charset="0"/>
                <a:ea typeface="Roboto Light" panose="02000000000000000000" pitchFamily="2" charset="0"/>
              </a:rPr>
              <a:t>GLI APPUNTAMENTI</a:t>
            </a:r>
          </a:p>
        </p:txBody>
      </p:sp>
      <p:sp>
        <p:nvSpPr>
          <p:cNvPr id="12" name="Rettangolo 11">
            <a:extLst>
              <a:ext uri="{FF2B5EF4-FFF2-40B4-BE49-F238E27FC236}">
                <a16:creationId xmlns:a16="http://schemas.microsoft.com/office/drawing/2014/main" id="{7450965B-B618-6C45-9700-525AC3F81F4C}"/>
              </a:ext>
            </a:extLst>
          </p:cNvPr>
          <p:cNvSpPr/>
          <p:nvPr/>
        </p:nvSpPr>
        <p:spPr>
          <a:xfrm>
            <a:off x="1956237" y="4112977"/>
            <a:ext cx="1652882" cy="830997"/>
          </a:xfrm>
          <a:prstGeom prst="rect">
            <a:avLst/>
          </a:prstGeom>
        </p:spPr>
        <p:txBody>
          <a:bodyPr wrap="square">
            <a:spAutoFit/>
          </a:bodyPr>
          <a:lstStyle/>
          <a:p>
            <a:pPr algn="ctr"/>
            <a:r>
              <a:rPr lang="it-IT" sz="2400" b="1" dirty="0">
                <a:solidFill>
                  <a:srgbClr val="A3515B"/>
                </a:solidFill>
              </a:rPr>
              <a:t> 1 APRILE</a:t>
            </a:r>
          </a:p>
          <a:p>
            <a:pPr algn="ctr"/>
            <a:r>
              <a:rPr lang="it-IT" sz="2400" b="1" dirty="0">
                <a:solidFill>
                  <a:srgbClr val="A3515B"/>
                </a:solidFill>
              </a:rPr>
              <a:t>Ore 15.30 </a:t>
            </a:r>
            <a:endParaRPr lang="it-IT" sz="2400" dirty="0"/>
          </a:p>
        </p:txBody>
      </p:sp>
      <p:sp>
        <p:nvSpPr>
          <p:cNvPr id="13" name="Rettangolo 12">
            <a:extLst>
              <a:ext uri="{FF2B5EF4-FFF2-40B4-BE49-F238E27FC236}">
                <a16:creationId xmlns:a16="http://schemas.microsoft.com/office/drawing/2014/main" id="{F3DB430E-0F23-3746-B257-64AFCDBC636E}"/>
              </a:ext>
            </a:extLst>
          </p:cNvPr>
          <p:cNvSpPr/>
          <p:nvPr/>
        </p:nvSpPr>
        <p:spPr>
          <a:xfrm>
            <a:off x="4263688" y="1183980"/>
            <a:ext cx="7928312" cy="954107"/>
          </a:xfrm>
          <a:prstGeom prst="rect">
            <a:avLst/>
          </a:prstGeom>
          <a:solidFill>
            <a:srgbClr val="FF6D6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effectLst/>
            </a:endParaRPr>
          </a:p>
        </p:txBody>
      </p:sp>
      <p:sp>
        <p:nvSpPr>
          <p:cNvPr id="14" name="Rettangolo 13">
            <a:extLst>
              <a:ext uri="{FF2B5EF4-FFF2-40B4-BE49-F238E27FC236}">
                <a16:creationId xmlns:a16="http://schemas.microsoft.com/office/drawing/2014/main" id="{98199131-C410-4146-A53E-1594D2C6FCB3}"/>
              </a:ext>
            </a:extLst>
          </p:cNvPr>
          <p:cNvSpPr/>
          <p:nvPr/>
        </p:nvSpPr>
        <p:spPr>
          <a:xfrm>
            <a:off x="4637866" y="1399423"/>
            <a:ext cx="6426759" cy="523220"/>
          </a:xfrm>
          <a:prstGeom prst="rect">
            <a:avLst/>
          </a:prstGeom>
        </p:spPr>
        <p:txBody>
          <a:bodyPr wrap="none">
            <a:spAutoFit/>
          </a:bodyPr>
          <a:lstStyle/>
          <a:p>
            <a:r>
              <a:rPr lang="it-IT" sz="2800" b="1" dirty="0">
                <a:solidFill>
                  <a:srgbClr val="90082E"/>
                </a:solidFill>
              </a:rPr>
              <a:t>La </a:t>
            </a:r>
            <a:r>
              <a:rPr lang="it-IT" sz="2800" b="1" dirty="0" err="1">
                <a:solidFill>
                  <a:srgbClr val="90082E"/>
                </a:solidFill>
              </a:rPr>
              <a:t>comicita</a:t>
            </a:r>
            <a:r>
              <a:rPr lang="it-IT" sz="2800" b="1" dirty="0">
                <a:solidFill>
                  <a:srgbClr val="90082E"/>
                </a:solidFill>
              </a:rPr>
              <a:t>̀ come strumento di inclusione </a:t>
            </a:r>
            <a:endParaRPr lang="it-IT" sz="2800" dirty="0">
              <a:solidFill>
                <a:srgbClr val="90082E"/>
              </a:solidFill>
              <a:effectLst/>
            </a:endParaRPr>
          </a:p>
        </p:txBody>
      </p:sp>
      <p:sp>
        <p:nvSpPr>
          <p:cNvPr id="15" name="Rettangolo 14">
            <a:extLst>
              <a:ext uri="{FF2B5EF4-FFF2-40B4-BE49-F238E27FC236}">
                <a16:creationId xmlns:a16="http://schemas.microsoft.com/office/drawing/2014/main" id="{3E472DBC-555A-B54A-8DC5-317C789C0F4F}"/>
              </a:ext>
            </a:extLst>
          </p:cNvPr>
          <p:cNvSpPr/>
          <p:nvPr/>
        </p:nvSpPr>
        <p:spPr>
          <a:xfrm>
            <a:off x="4637865" y="4091945"/>
            <a:ext cx="6426759" cy="1429622"/>
          </a:xfrm>
          <a:prstGeom prst="rect">
            <a:avLst/>
          </a:prstGeom>
        </p:spPr>
        <p:txBody>
          <a:bodyPr wrap="square">
            <a:spAutoFit/>
          </a:bodyPr>
          <a:lstStyle/>
          <a:p>
            <a:pPr algn="just">
              <a:lnSpc>
                <a:spcPct val="150000"/>
              </a:lnSpc>
            </a:pPr>
            <a:r>
              <a:rPr lang="it-IT" sz="2000" dirty="0"/>
              <a:t>Zelig è un programma televisivo italiano di genere comico, che deve il suo nome all'omonimo locale milanese di cabaret dal quale veniva inizialmente trasmesso. </a:t>
            </a:r>
            <a:endParaRPr lang="it-IT" sz="2000" dirty="0">
              <a:effectLst/>
            </a:endParaRPr>
          </a:p>
        </p:txBody>
      </p:sp>
      <p:sp>
        <p:nvSpPr>
          <p:cNvPr id="16" name="Rettangolo 15">
            <a:extLst>
              <a:ext uri="{FF2B5EF4-FFF2-40B4-BE49-F238E27FC236}">
                <a16:creationId xmlns:a16="http://schemas.microsoft.com/office/drawing/2014/main" id="{80A2E337-0E46-1C45-935B-4A6648480F22}"/>
              </a:ext>
            </a:extLst>
          </p:cNvPr>
          <p:cNvSpPr/>
          <p:nvPr/>
        </p:nvSpPr>
        <p:spPr>
          <a:xfrm>
            <a:off x="4637866" y="2422296"/>
            <a:ext cx="6096000" cy="1077218"/>
          </a:xfrm>
          <a:prstGeom prst="rect">
            <a:avLst/>
          </a:prstGeom>
          <a:ln>
            <a:gradFill flip="none" rotWithShape="1">
              <a:gsLst>
                <a:gs pos="0">
                  <a:schemeClr val="accent2">
                    <a:lumMod val="5000"/>
                    <a:lumOff val="95000"/>
                  </a:schemeClr>
                </a:gs>
                <a:gs pos="73000">
                  <a:srgbClr val="B20001"/>
                </a:gs>
                <a:gs pos="83000">
                  <a:srgbClr val="90082E"/>
                </a:gs>
                <a:gs pos="100000">
                  <a:srgbClr val="90082E"/>
                </a:gs>
              </a:gsLst>
              <a:lin ang="2700000" scaled="1"/>
              <a:tileRect/>
            </a:gradFill>
          </a:ln>
        </p:spPr>
        <p:txBody>
          <a:bodyPr>
            <a:spAutoFit/>
          </a:bodyPr>
          <a:lstStyle/>
          <a:p>
            <a:r>
              <a:rPr lang="it-IT" sz="2000" dirty="0"/>
              <a:t>c</a:t>
            </a:r>
            <a:r>
              <a:rPr lang="it-IT" sz="2000" dirty="0">
                <a:effectLst/>
              </a:rPr>
              <a:t>on </a:t>
            </a:r>
          </a:p>
          <a:p>
            <a:r>
              <a:rPr lang="it-IT" sz="2400" b="1" dirty="0"/>
              <a:t>GRUPPO ZELIG </a:t>
            </a:r>
            <a:endParaRPr lang="it-IT" sz="2400" dirty="0">
              <a:effectLst/>
            </a:endParaRPr>
          </a:p>
          <a:p>
            <a:r>
              <a:rPr lang="it-IT" sz="2000" dirty="0"/>
              <a:t>Autori e Comici</a:t>
            </a:r>
            <a:endParaRPr lang="it-IT" sz="2000" dirty="0">
              <a:effectLst/>
            </a:endParaRPr>
          </a:p>
        </p:txBody>
      </p:sp>
      <p:pic>
        <p:nvPicPr>
          <p:cNvPr id="4097" name="Picture 1" descr="page6image20934016">
            <a:extLst>
              <a:ext uri="{FF2B5EF4-FFF2-40B4-BE49-F238E27FC236}">
                <a16:creationId xmlns:a16="http://schemas.microsoft.com/office/drawing/2014/main" id="{2FD71E7E-0017-8643-AC2C-12381CA56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283" y="1613628"/>
            <a:ext cx="2262790" cy="2262790"/>
          </a:xfrm>
          <a:prstGeom prst="rect">
            <a:avLst/>
          </a:prstGeom>
          <a:noFill/>
          <a:extLst>
            <a:ext uri="{909E8E84-426E-40DD-AFC4-6F175D3DCCD1}">
              <a14:hiddenFill xmlns:a14="http://schemas.microsoft.com/office/drawing/2010/main">
                <a:solidFill>
                  <a:srgbClr val="FFFFFF"/>
                </a:solidFill>
              </a14:hiddenFill>
            </a:ext>
          </a:extLst>
        </p:spPr>
      </p:pic>
      <p:pic>
        <p:nvPicPr>
          <p:cNvPr id="20" name="Immagine 19" descr="Immagine che contiene bottiglia, segnale, fotografia, cibo&#10;&#10;Descrizione generata automaticamente">
            <a:extLst>
              <a:ext uri="{FF2B5EF4-FFF2-40B4-BE49-F238E27FC236}">
                <a16:creationId xmlns:a16="http://schemas.microsoft.com/office/drawing/2014/main" id="{7F6AA564-4310-CD41-B5A2-DB6164EB90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55125" y="115967"/>
            <a:ext cx="447964" cy="438500"/>
          </a:xfrm>
          <a:prstGeom prst="rect">
            <a:avLst/>
          </a:prstGeom>
        </p:spPr>
      </p:pic>
    </p:spTree>
    <p:extLst>
      <p:ext uri="{BB962C8B-B14F-4D97-AF65-F5344CB8AC3E}">
        <p14:creationId xmlns:p14="http://schemas.microsoft.com/office/powerpoint/2010/main" val="795538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4" name="object 7">
            <a:extLst>
              <a:ext uri="{FF2B5EF4-FFF2-40B4-BE49-F238E27FC236}">
                <a16:creationId xmlns:a16="http://schemas.microsoft.com/office/drawing/2014/main" id="{CFEDB5C6-8078-084E-87C7-90050987C076}"/>
              </a:ext>
            </a:extLst>
          </p:cNvPr>
          <p:cNvGrpSpPr/>
          <p:nvPr/>
        </p:nvGrpSpPr>
        <p:grpSpPr>
          <a:xfrm>
            <a:off x="349621" y="0"/>
            <a:ext cx="780727" cy="6858000"/>
            <a:chOff x="9124568" y="761"/>
            <a:chExt cx="1995171" cy="6858000"/>
          </a:xfrm>
          <a:effectLst>
            <a:outerShdw blurRad="50800" dist="50800" dir="5400000" algn="ctr" rotWithShape="0">
              <a:srgbClr val="000000">
                <a:alpha val="0"/>
              </a:srgbClr>
            </a:outerShdw>
          </a:effectLst>
        </p:grpSpPr>
        <p:sp>
          <p:nvSpPr>
            <p:cNvPr id="5" name="object 8">
              <a:extLst>
                <a:ext uri="{FF2B5EF4-FFF2-40B4-BE49-F238E27FC236}">
                  <a16:creationId xmlns:a16="http://schemas.microsoft.com/office/drawing/2014/main" id="{8CBC2DE3-9938-F546-815D-63867C07D8E2}"/>
                </a:ext>
              </a:extLst>
            </p:cNvPr>
            <p:cNvSpPr/>
            <p:nvPr/>
          </p:nvSpPr>
          <p:spPr>
            <a:xfrm flipH="1">
              <a:off x="9797927" y="761"/>
              <a:ext cx="45518" cy="6858000"/>
            </a:xfrm>
            <a:custGeom>
              <a:avLst/>
              <a:gdLst/>
              <a:ahLst/>
              <a:cxnLst/>
              <a:rect l="l" t="t" r="r" b="b"/>
              <a:pathLst>
                <a:path h="6858000">
                  <a:moveTo>
                    <a:pt x="0" y="6858001"/>
                  </a:moveTo>
                  <a:lnTo>
                    <a:pt x="0" y="0"/>
                  </a:lnTo>
                </a:path>
              </a:pathLst>
            </a:custGeom>
            <a:ln w="38100">
              <a:solidFill>
                <a:srgbClr val="C00000"/>
              </a:solidFill>
            </a:ln>
          </p:spPr>
          <p:txBody>
            <a:bodyPr wrap="square" lIns="0" tIns="0" rIns="0" bIns="0" rtlCol="0"/>
            <a:lstStyle/>
            <a:p>
              <a:endParaRPr/>
            </a:p>
          </p:txBody>
        </p:sp>
        <p:sp>
          <p:nvSpPr>
            <p:cNvPr id="6" name="object 9">
              <a:extLst>
                <a:ext uri="{FF2B5EF4-FFF2-40B4-BE49-F238E27FC236}">
                  <a16:creationId xmlns:a16="http://schemas.microsoft.com/office/drawing/2014/main" id="{8EB5E3A0-FF4C-E346-AEDA-F246E71D9840}"/>
                </a:ext>
              </a:extLst>
            </p:cNvPr>
            <p:cNvSpPr/>
            <p:nvPr/>
          </p:nvSpPr>
          <p:spPr>
            <a:xfrm>
              <a:off x="9124568" y="761"/>
              <a:ext cx="1995171" cy="6858000"/>
            </a:xfrm>
            <a:custGeom>
              <a:avLst/>
              <a:gdLst/>
              <a:ahLst/>
              <a:cxnLst/>
              <a:rect l="l" t="t" r="r" b="b"/>
              <a:pathLst>
                <a:path w="1995170" h="6858000">
                  <a:moveTo>
                    <a:pt x="1994916" y="0"/>
                  </a:moveTo>
                  <a:lnTo>
                    <a:pt x="0" y="0"/>
                  </a:lnTo>
                  <a:lnTo>
                    <a:pt x="0" y="6858000"/>
                  </a:lnTo>
                  <a:lnTo>
                    <a:pt x="1994916" y="6858000"/>
                  </a:lnTo>
                  <a:lnTo>
                    <a:pt x="1994916" y="0"/>
                  </a:lnTo>
                  <a:close/>
                </a:path>
              </a:pathLst>
            </a:custGeom>
            <a:solidFill>
              <a:srgbClr val="C00000">
                <a:alpha val="50195"/>
              </a:srgbClr>
            </a:solidFill>
          </p:spPr>
          <p:txBody>
            <a:bodyPr wrap="square" lIns="0" tIns="0" rIns="0" bIns="0" rtlCol="0"/>
            <a:lstStyle/>
            <a:p>
              <a:endParaRPr dirty="0"/>
            </a:p>
          </p:txBody>
        </p:sp>
      </p:grpSp>
      <p:sp>
        <p:nvSpPr>
          <p:cNvPr id="7" name="CasellaDiTesto 6">
            <a:extLst>
              <a:ext uri="{FF2B5EF4-FFF2-40B4-BE49-F238E27FC236}">
                <a16:creationId xmlns:a16="http://schemas.microsoft.com/office/drawing/2014/main" id="{8C75F063-99A5-B646-AA02-7F428BD16640}"/>
              </a:ext>
            </a:extLst>
          </p:cNvPr>
          <p:cNvSpPr txBox="1"/>
          <p:nvPr/>
        </p:nvSpPr>
        <p:spPr>
          <a:xfrm>
            <a:off x="1387385" y="253440"/>
            <a:ext cx="9417230" cy="646331"/>
          </a:xfrm>
          <a:prstGeom prst="rect">
            <a:avLst/>
          </a:prstGeom>
          <a:noFill/>
        </p:spPr>
        <p:txBody>
          <a:bodyPr wrap="square" rtlCol="0">
            <a:spAutoFit/>
          </a:bodyPr>
          <a:lstStyle/>
          <a:p>
            <a:pPr lvl="0">
              <a:defRPr/>
            </a:pPr>
            <a:r>
              <a:rPr lang="it-IT" sz="3600" b="1" spc="300" dirty="0">
                <a:solidFill>
                  <a:srgbClr val="E10204"/>
                </a:solidFill>
                <a:latin typeface="Montserrat Semi Bold" panose="00000700000000000000" pitchFamily="50" charset="0"/>
                <a:ea typeface="Roboto Light" panose="02000000000000000000" pitchFamily="2" charset="0"/>
              </a:rPr>
              <a:t>GLI APPUNTAMENTI</a:t>
            </a:r>
          </a:p>
        </p:txBody>
      </p:sp>
      <p:sp>
        <p:nvSpPr>
          <p:cNvPr id="8" name="Rettangolo 7">
            <a:extLst>
              <a:ext uri="{FF2B5EF4-FFF2-40B4-BE49-F238E27FC236}">
                <a16:creationId xmlns:a16="http://schemas.microsoft.com/office/drawing/2014/main" id="{631100DE-F5B0-604C-8711-8ABCE206C290}"/>
              </a:ext>
            </a:extLst>
          </p:cNvPr>
          <p:cNvSpPr/>
          <p:nvPr/>
        </p:nvSpPr>
        <p:spPr>
          <a:xfrm>
            <a:off x="4263688" y="1183980"/>
            <a:ext cx="7928312" cy="954107"/>
          </a:xfrm>
          <a:prstGeom prst="rect">
            <a:avLst/>
          </a:prstGeom>
          <a:solidFill>
            <a:srgbClr val="FF6D6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effectLst/>
            </a:endParaRPr>
          </a:p>
        </p:txBody>
      </p:sp>
      <p:sp>
        <p:nvSpPr>
          <p:cNvPr id="9" name="Rettangolo 8">
            <a:extLst>
              <a:ext uri="{FF2B5EF4-FFF2-40B4-BE49-F238E27FC236}">
                <a16:creationId xmlns:a16="http://schemas.microsoft.com/office/drawing/2014/main" id="{8058371B-FFFB-A940-A539-EBD3DF99854E}"/>
              </a:ext>
            </a:extLst>
          </p:cNvPr>
          <p:cNvSpPr/>
          <p:nvPr/>
        </p:nvSpPr>
        <p:spPr>
          <a:xfrm>
            <a:off x="1956237" y="4112977"/>
            <a:ext cx="1652882" cy="830997"/>
          </a:xfrm>
          <a:prstGeom prst="rect">
            <a:avLst/>
          </a:prstGeom>
        </p:spPr>
        <p:txBody>
          <a:bodyPr wrap="square">
            <a:spAutoFit/>
          </a:bodyPr>
          <a:lstStyle/>
          <a:p>
            <a:pPr algn="ctr"/>
            <a:r>
              <a:rPr lang="it-IT" sz="2400" b="1" dirty="0">
                <a:solidFill>
                  <a:srgbClr val="A3515B"/>
                </a:solidFill>
              </a:rPr>
              <a:t> 8 APRILE</a:t>
            </a:r>
          </a:p>
          <a:p>
            <a:pPr algn="ctr"/>
            <a:r>
              <a:rPr lang="it-IT" sz="2400" b="1" dirty="0">
                <a:solidFill>
                  <a:srgbClr val="A3515B"/>
                </a:solidFill>
              </a:rPr>
              <a:t>Ore 15.30 </a:t>
            </a:r>
            <a:endParaRPr lang="it-IT" sz="2400" dirty="0"/>
          </a:p>
        </p:txBody>
      </p:sp>
      <p:pic>
        <p:nvPicPr>
          <p:cNvPr id="5121" name="Picture 1" descr="page7image20878624">
            <a:extLst>
              <a:ext uri="{FF2B5EF4-FFF2-40B4-BE49-F238E27FC236}">
                <a16:creationId xmlns:a16="http://schemas.microsoft.com/office/drawing/2014/main" id="{638A2B99-9755-FC4A-95B0-37C0361FC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283" y="1661033"/>
            <a:ext cx="2262790" cy="2262790"/>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a:extLst>
              <a:ext uri="{FF2B5EF4-FFF2-40B4-BE49-F238E27FC236}">
                <a16:creationId xmlns:a16="http://schemas.microsoft.com/office/drawing/2014/main" id="{B9669281-6D41-EB4C-9D8E-430170EDBB4B}"/>
              </a:ext>
            </a:extLst>
          </p:cNvPr>
          <p:cNvSpPr/>
          <p:nvPr/>
        </p:nvSpPr>
        <p:spPr>
          <a:xfrm>
            <a:off x="5582125" y="1183980"/>
            <a:ext cx="5601213" cy="954107"/>
          </a:xfrm>
          <a:prstGeom prst="rect">
            <a:avLst/>
          </a:prstGeom>
        </p:spPr>
        <p:txBody>
          <a:bodyPr wrap="none">
            <a:spAutoFit/>
          </a:bodyPr>
          <a:lstStyle/>
          <a:p>
            <a:pPr algn="ctr"/>
            <a:r>
              <a:rPr lang="it-IT" sz="2800" b="1" dirty="0">
                <a:solidFill>
                  <a:srgbClr val="90082E"/>
                </a:solidFill>
              </a:rPr>
              <a:t>Professioniste del cinema: </a:t>
            </a:r>
            <a:br>
              <a:rPr lang="it-IT" sz="2800" b="1" dirty="0">
                <a:solidFill>
                  <a:srgbClr val="90082E"/>
                </a:solidFill>
              </a:rPr>
            </a:br>
            <a:r>
              <a:rPr lang="it-IT" sz="2800" b="1" dirty="0">
                <a:solidFill>
                  <a:srgbClr val="90082E"/>
                </a:solidFill>
              </a:rPr>
              <a:t>grande schermo e rappresentazione </a:t>
            </a:r>
            <a:endParaRPr lang="it-IT" sz="2800" dirty="0">
              <a:solidFill>
                <a:srgbClr val="90082E"/>
              </a:solidFill>
              <a:effectLst/>
            </a:endParaRPr>
          </a:p>
        </p:txBody>
      </p:sp>
      <p:sp>
        <p:nvSpPr>
          <p:cNvPr id="12" name="Rettangolo 11">
            <a:extLst>
              <a:ext uri="{FF2B5EF4-FFF2-40B4-BE49-F238E27FC236}">
                <a16:creationId xmlns:a16="http://schemas.microsoft.com/office/drawing/2014/main" id="{D203146F-2613-0C42-9643-07900D439C71}"/>
              </a:ext>
            </a:extLst>
          </p:cNvPr>
          <p:cNvSpPr/>
          <p:nvPr/>
        </p:nvSpPr>
        <p:spPr>
          <a:xfrm>
            <a:off x="4444717" y="2422296"/>
            <a:ext cx="6096000" cy="1077218"/>
          </a:xfrm>
          <a:prstGeom prst="rect">
            <a:avLst/>
          </a:prstGeom>
          <a:ln>
            <a:gradFill flip="none" rotWithShape="1">
              <a:gsLst>
                <a:gs pos="0">
                  <a:schemeClr val="accent2">
                    <a:lumMod val="5000"/>
                    <a:lumOff val="95000"/>
                  </a:schemeClr>
                </a:gs>
                <a:gs pos="74000">
                  <a:srgbClr val="B20001"/>
                </a:gs>
                <a:gs pos="83000">
                  <a:srgbClr val="90082E"/>
                </a:gs>
                <a:gs pos="100000">
                  <a:srgbClr val="90082E"/>
                </a:gs>
              </a:gsLst>
              <a:lin ang="2700000" scaled="1"/>
              <a:tileRect/>
            </a:gradFill>
          </a:ln>
        </p:spPr>
        <p:txBody>
          <a:bodyPr>
            <a:spAutoFit/>
          </a:bodyPr>
          <a:lstStyle/>
          <a:p>
            <a:r>
              <a:rPr lang="it-IT" sz="2000" dirty="0">
                <a:effectLst/>
              </a:rPr>
              <a:t>con </a:t>
            </a:r>
          </a:p>
          <a:p>
            <a:r>
              <a:rPr lang="it-IT" sz="2400" b="1" dirty="0"/>
              <a:t>SERENA ALFIERI </a:t>
            </a:r>
            <a:endParaRPr lang="it-IT" sz="2400" dirty="0">
              <a:effectLst/>
            </a:endParaRPr>
          </a:p>
          <a:p>
            <a:r>
              <a:rPr lang="it-IT" sz="2000" dirty="0"/>
              <a:t>Produttrice Vivo Film </a:t>
            </a:r>
            <a:endParaRPr lang="it-IT" sz="2000" dirty="0">
              <a:effectLst/>
            </a:endParaRPr>
          </a:p>
        </p:txBody>
      </p:sp>
      <p:sp>
        <p:nvSpPr>
          <p:cNvPr id="13" name="Rettangolo 12">
            <a:extLst>
              <a:ext uri="{FF2B5EF4-FFF2-40B4-BE49-F238E27FC236}">
                <a16:creationId xmlns:a16="http://schemas.microsoft.com/office/drawing/2014/main" id="{DB043A12-E4C9-4F40-A85C-23FE4CA2CC4A}"/>
              </a:ext>
            </a:extLst>
          </p:cNvPr>
          <p:cNvSpPr/>
          <p:nvPr/>
        </p:nvSpPr>
        <p:spPr>
          <a:xfrm>
            <a:off x="4444716" y="3998330"/>
            <a:ext cx="6889591" cy="1891287"/>
          </a:xfrm>
          <a:prstGeom prst="rect">
            <a:avLst/>
          </a:prstGeom>
        </p:spPr>
        <p:txBody>
          <a:bodyPr wrap="square">
            <a:spAutoFit/>
          </a:bodyPr>
          <a:lstStyle/>
          <a:p>
            <a:pPr algn="just">
              <a:lnSpc>
                <a:spcPct val="150000"/>
              </a:lnSpc>
            </a:pPr>
            <a:r>
              <a:rPr lang="it-IT" sz="2000" dirty="0"/>
              <a:t>Serena Alfieri è una produttrice italiana. Nel 2013 ha iniziato a collaborare con Vivo Film, casa di produzione indipendente con un catalogo di titoli prestigiosi come </a:t>
            </a:r>
            <a:r>
              <a:rPr lang="it-IT" sz="2000" i="1" dirty="0"/>
              <a:t>Vergine Giurata</a:t>
            </a:r>
            <a:r>
              <a:rPr lang="it-IT" sz="2000" dirty="0"/>
              <a:t>, </a:t>
            </a:r>
            <a:r>
              <a:rPr lang="it-IT" sz="2000" i="1" dirty="0"/>
              <a:t>Miss </a:t>
            </a:r>
            <a:r>
              <a:rPr lang="it-IT" sz="2000" i="1" dirty="0" err="1"/>
              <a:t>Marx</a:t>
            </a:r>
            <a:r>
              <a:rPr lang="it-IT" sz="2000" i="1" dirty="0"/>
              <a:t> </a:t>
            </a:r>
            <a:r>
              <a:rPr lang="it-IT" sz="2000" dirty="0"/>
              <a:t>e </a:t>
            </a:r>
            <a:r>
              <a:rPr lang="it-IT" sz="2000" i="1" dirty="0"/>
              <a:t>Siberia</a:t>
            </a:r>
            <a:r>
              <a:rPr lang="it-IT" sz="2000" dirty="0"/>
              <a:t>. </a:t>
            </a:r>
            <a:endParaRPr lang="it-IT" sz="2000" dirty="0">
              <a:effectLst/>
            </a:endParaRPr>
          </a:p>
        </p:txBody>
      </p:sp>
      <p:pic>
        <p:nvPicPr>
          <p:cNvPr id="21" name="Immagine 20" descr="Immagine che contiene bottiglia, segnale, fotografia, cibo&#10;&#10;Descrizione generata automaticamente">
            <a:extLst>
              <a:ext uri="{FF2B5EF4-FFF2-40B4-BE49-F238E27FC236}">
                <a16:creationId xmlns:a16="http://schemas.microsoft.com/office/drawing/2014/main" id="{B84F72EB-26C9-C043-A880-D9363E4253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55125" y="115967"/>
            <a:ext cx="447964" cy="438500"/>
          </a:xfrm>
          <a:prstGeom prst="rect">
            <a:avLst/>
          </a:prstGeom>
        </p:spPr>
      </p:pic>
    </p:spTree>
    <p:extLst>
      <p:ext uri="{BB962C8B-B14F-4D97-AF65-F5344CB8AC3E}">
        <p14:creationId xmlns:p14="http://schemas.microsoft.com/office/powerpoint/2010/main" val="161051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4" name="object 7">
            <a:extLst>
              <a:ext uri="{FF2B5EF4-FFF2-40B4-BE49-F238E27FC236}">
                <a16:creationId xmlns:a16="http://schemas.microsoft.com/office/drawing/2014/main" id="{AFB27CDF-29E2-9A47-8673-322812FA06B9}"/>
              </a:ext>
            </a:extLst>
          </p:cNvPr>
          <p:cNvGrpSpPr/>
          <p:nvPr/>
        </p:nvGrpSpPr>
        <p:grpSpPr>
          <a:xfrm>
            <a:off x="349621" y="0"/>
            <a:ext cx="780727" cy="6858000"/>
            <a:chOff x="9124568" y="761"/>
            <a:chExt cx="1995171" cy="6858000"/>
          </a:xfrm>
          <a:effectLst>
            <a:outerShdw blurRad="50800" dist="50800" dir="5400000" algn="ctr" rotWithShape="0">
              <a:srgbClr val="000000">
                <a:alpha val="0"/>
              </a:srgbClr>
            </a:outerShdw>
          </a:effectLst>
        </p:grpSpPr>
        <p:sp>
          <p:nvSpPr>
            <p:cNvPr id="5" name="object 8">
              <a:extLst>
                <a:ext uri="{FF2B5EF4-FFF2-40B4-BE49-F238E27FC236}">
                  <a16:creationId xmlns:a16="http://schemas.microsoft.com/office/drawing/2014/main" id="{F95466F7-1863-1545-AB67-9D6C7662A6DE}"/>
                </a:ext>
              </a:extLst>
            </p:cNvPr>
            <p:cNvSpPr/>
            <p:nvPr/>
          </p:nvSpPr>
          <p:spPr>
            <a:xfrm flipH="1">
              <a:off x="9797927" y="761"/>
              <a:ext cx="45518" cy="6858000"/>
            </a:xfrm>
            <a:custGeom>
              <a:avLst/>
              <a:gdLst/>
              <a:ahLst/>
              <a:cxnLst/>
              <a:rect l="l" t="t" r="r" b="b"/>
              <a:pathLst>
                <a:path h="6858000">
                  <a:moveTo>
                    <a:pt x="0" y="6858001"/>
                  </a:moveTo>
                  <a:lnTo>
                    <a:pt x="0" y="0"/>
                  </a:lnTo>
                </a:path>
              </a:pathLst>
            </a:custGeom>
            <a:ln w="38100">
              <a:solidFill>
                <a:srgbClr val="C00000"/>
              </a:solidFill>
            </a:ln>
          </p:spPr>
          <p:txBody>
            <a:bodyPr wrap="square" lIns="0" tIns="0" rIns="0" bIns="0" rtlCol="0"/>
            <a:lstStyle/>
            <a:p>
              <a:endParaRPr/>
            </a:p>
          </p:txBody>
        </p:sp>
        <p:sp>
          <p:nvSpPr>
            <p:cNvPr id="6" name="object 9">
              <a:extLst>
                <a:ext uri="{FF2B5EF4-FFF2-40B4-BE49-F238E27FC236}">
                  <a16:creationId xmlns:a16="http://schemas.microsoft.com/office/drawing/2014/main" id="{47804362-96EC-6546-A336-38B88B4BA6FE}"/>
                </a:ext>
              </a:extLst>
            </p:cNvPr>
            <p:cNvSpPr/>
            <p:nvPr/>
          </p:nvSpPr>
          <p:spPr>
            <a:xfrm>
              <a:off x="9124568" y="761"/>
              <a:ext cx="1995171" cy="6858000"/>
            </a:xfrm>
            <a:custGeom>
              <a:avLst/>
              <a:gdLst/>
              <a:ahLst/>
              <a:cxnLst/>
              <a:rect l="l" t="t" r="r" b="b"/>
              <a:pathLst>
                <a:path w="1995170" h="6858000">
                  <a:moveTo>
                    <a:pt x="1994916" y="0"/>
                  </a:moveTo>
                  <a:lnTo>
                    <a:pt x="0" y="0"/>
                  </a:lnTo>
                  <a:lnTo>
                    <a:pt x="0" y="6858000"/>
                  </a:lnTo>
                  <a:lnTo>
                    <a:pt x="1994916" y="6858000"/>
                  </a:lnTo>
                  <a:lnTo>
                    <a:pt x="1994916" y="0"/>
                  </a:lnTo>
                  <a:close/>
                </a:path>
              </a:pathLst>
            </a:custGeom>
            <a:solidFill>
              <a:srgbClr val="C00000">
                <a:alpha val="50195"/>
              </a:srgbClr>
            </a:solidFill>
          </p:spPr>
          <p:txBody>
            <a:bodyPr wrap="square" lIns="0" tIns="0" rIns="0" bIns="0" rtlCol="0"/>
            <a:lstStyle/>
            <a:p>
              <a:endParaRPr dirty="0"/>
            </a:p>
          </p:txBody>
        </p:sp>
      </p:grpSp>
      <p:sp>
        <p:nvSpPr>
          <p:cNvPr id="7" name="CasellaDiTesto 6">
            <a:extLst>
              <a:ext uri="{FF2B5EF4-FFF2-40B4-BE49-F238E27FC236}">
                <a16:creationId xmlns:a16="http://schemas.microsoft.com/office/drawing/2014/main" id="{148F7B1E-9EA2-E946-9FD5-B6E122A27656}"/>
              </a:ext>
            </a:extLst>
          </p:cNvPr>
          <p:cNvSpPr txBox="1"/>
          <p:nvPr/>
        </p:nvSpPr>
        <p:spPr>
          <a:xfrm>
            <a:off x="1387385" y="253440"/>
            <a:ext cx="9417230" cy="646331"/>
          </a:xfrm>
          <a:prstGeom prst="rect">
            <a:avLst/>
          </a:prstGeom>
          <a:noFill/>
        </p:spPr>
        <p:txBody>
          <a:bodyPr wrap="square" rtlCol="0">
            <a:spAutoFit/>
          </a:bodyPr>
          <a:lstStyle/>
          <a:p>
            <a:pPr lvl="0">
              <a:defRPr/>
            </a:pPr>
            <a:r>
              <a:rPr lang="it-IT" sz="3600" b="1" spc="300" dirty="0">
                <a:solidFill>
                  <a:srgbClr val="E10204"/>
                </a:solidFill>
                <a:latin typeface="Montserrat Semi Bold" panose="00000700000000000000" pitchFamily="50" charset="0"/>
                <a:ea typeface="Roboto Light" panose="02000000000000000000" pitchFamily="2" charset="0"/>
              </a:rPr>
              <a:t>GLI APPUNTAMENTI</a:t>
            </a:r>
          </a:p>
        </p:txBody>
      </p:sp>
      <p:sp>
        <p:nvSpPr>
          <p:cNvPr id="8" name="Rettangolo 7">
            <a:extLst>
              <a:ext uri="{FF2B5EF4-FFF2-40B4-BE49-F238E27FC236}">
                <a16:creationId xmlns:a16="http://schemas.microsoft.com/office/drawing/2014/main" id="{5CC4CF52-6092-2D4B-BD6D-E73BD346926A}"/>
              </a:ext>
            </a:extLst>
          </p:cNvPr>
          <p:cNvSpPr/>
          <p:nvPr/>
        </p:nvSpPr>
        <p:spPr>
          <a:xfrm>
            <a:off x="4263688" y="1183980"/>
            <a:ext cx="7928312" cy="954107"/>
          </a:xfrm>
          <a:prstGeom prst="rect">
            <a:avLst/>
          </a:prstGeom>
          <a:solidFill>
            <a:srgbClr val="FF6D6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effectLst/>
            </a:endParaRPr>
          </a:p>
        </p:txBody>
      </p:sp>
      <p:sp>
        <p:nvSpPr>
          <p:cNvPr id="10" name="Rettangolo 9">
            <a:extLst>
              <a:ext uri="{FF2B5EF4-FFF2-40B4-BE49-F238E27FC236}">
                <a16:creationId xmlns:a16="http://schemas.microsoft.com/office/drawing/2014/main" id="{3F6E1887-AA1C-634C-9323-F87A150584DA}"/>
              </a:ext>
            </a:extLst>
          </p:cNvPr>
          <p:cNvSpPr/>
          <p:nvPr/>
        </p:nvSpPr>
        <p:spPr>
          <a:xfrm>
            <a:off x="1956237" y="4112977"/>
            <a:ext cx="1652882" cy="830997"/>
          </a:xfrm>
          <a:prstGeom prst="rect">
            <a:avLst/>
          </a:prstGeom>
        </p:spPr>
        <p:txBody>
          <a:bodyPr wrap="square">
            <a:spAutoFit/>
          </a:bodyPr>
          <a:lstStyle/>
          <a:p>
            <a:pPr algn="ctr"/>
            <a:r>
              <a:rPr lang="it-IT" sz="2400" b="1" dirty="0">
                <a:solidFill>
                  <a:srgbClr val="A3515B"/>
                </a:solidFill>
              </a:rPr>
              <a:t> 29 APRILE</a:t>
            </a:r>
          </a:p>
          <a:p>
            <a:pPr algn="ctr"/>
            <a:r>
              <a:rPr lang="it-IT" sz="2400" b="1" dirty="0">
                <a:solidFill>
                  <a:srgbClr val="A3515B"/>
                </a:solidFill>
              </a:rPr>
              <a:t>Ore 15.30 </a:t>
            </a:r>
            <a:endParaRPr lang="it-IT" sz="2400" dirty="0"/>
          </a:p>
        </p:txBody>
      </p:sp>
      <p:pic>
        <p:nvPicPr>
          <p:cNvPr id="6145" name="Picture 1" descr="page7image20878832">
            <a:extLst>
              <a:ext uri="{FF2B5EF4-FFF2-40B4-BE49-F238E27FC236}">
                <a16:creationId xmlns:a16="http://schemas.microsoft.com/office/drawing/2014/main" id="{F793BC38-E45F-DD4C-9218-DB693CFF7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283" y="1661033"/>
            <a:ext cx="2262790" cy="2262790"/>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a:extLst>
              <a:ext uri="{FF2B5EF4-FFF2-40B4-BE49-F238E27FC236}">
                <a16:creationId xmlns:a16="http://schemas.microsoft.com/office/drawing/2014/main" id="{6ABFF766-9F3C-8E4F-96D9-E0B83087E28B}"/>
              </a:ext>
            </a:extLst>
          </p:cNvPr>
          <p:cNvSpPr/>
          <p:nvPr/>
        </p:nvSpPr>
        <p:spPr>
          <a:xfrm>
            <a:off x="4738488" y="1399423"/>
            <a:ext cx="5802229" cy="523220"/>
          </a:xfrm>
          <a:prstGeom prst="rect">
            <a:avLst/>
          </a:prstGeom>
        </p:spPr>
        <p:txBody>
          <a:bodyPr wrap="none">
            <a:spAutoFit/>
          </a:bodyPr>
          <a:lstStyle/>
          <a:p>
            <a:r>
              <a:rPr lang="it-IT" sz="2800" b="1" dirty="0">
                <a:solidFill>
                  <a:srgbClr val="90082E"/>
                </a:solidFill>
              </a:rPr>
              <a:t>Musica e racconto del disagio urbano </a:t>
            </a:r>
            <a:endParaRPr lang="it-IT" sz="2800" dirty="0">
              <a:solidFill>
                <a:srgbClr val="90082E"/>
              </a:solidFill>
              <a:effectLst/>
            </a:endParaRPr>
          </a:p>
        </p:txBody>
      </p:sp>
      <p:sp>
        <p:nvSpPr>
          <p:cNvPr id="12" name="Rettangolo 11">
            <a:extLst>
              <a:ext uri="{FF2B5EF4-FFF2-40B4-BE49-F238E27FC236}">
                <a16:creationId xmlns:a16="http://schemas.microsoft.com/office/drawing/2014/main" id="{8DDF1533-8912-0A44-9E96-DE5E4D7D44B5}"/>
              </a:ext>
            </a:extLst>
          </p:cNvPr>
          <p:cNvSpPr/>
          <p:nvPr/>
        </p:nvSpPr>
        <p:spPr>
          <a:xfrm>
            <a:off x="4738488" y="2422296"/>
            <a:ext cx="6096000" cy="1077218"/>
          </a:xfrm>
          <a:prstGeom prst="rect">
            <a:avLst/>
          </a:prstGeom>
          <a:ln>
            <a:gradFill flip="none" rotWithShape="1">
              <a:gsLst>
                <a:gs pos="0">
                  <a:schemeClr val="accent2">
                    <a:lumMod val="5000"/>
                    <a:lumOff val="95000"/>
                  </a:schemeClr>
                </a:gs>
                <a:gs pos="74000">
                  <a:srgbClr val="B20001"/>
                </a:gs>
                <a:gs pos="83000">
                  <a:srgbClr val="90082E"/>
                </a:gs>
                <a:gs pos="100000">
                  <a:srgbClr val="90082E"/>
                </a:gs>
              </a:gsLst>
              <a:lin ang="2700000" scaled="1"/>
              <a:tileRect/>
            </a:gradFill>
          </a:ln>
        </p:spPr>
        <p:txBody>
          <a:bodyPr>
            <a:spAutoFit/>
          </a:bodyPr>
          <a:lstStyle/>
          <a:p>
            <a:r>
              <a:rPr lang="it-IT" sz="2000" dirty="0">
                <a:effectLst/>
              </a:rPr>
              <a:t>con </a:t>
            </a:r>
          </a:p>
          <a:p>
            <a:r>
              <a:rPr lang="it-IT" sz="2400" b="1" dirty="0"/>
              <a:t>ISABELLA BENAGLIA </a:t>
            </a:r>
            <a:endParaRPr lang="it-IT" sz="2400" dirty="0">
              <a:effectLst/>
            </a:endParaRPr>
          </a:p>
          <a:p>
            <a:r>
              <a:rPr lang="it-IT" sz="2000" dirty="0"/>
              <a:t>Giornalista e scrittrice </a:t>
            </a:r>
            <a:endParaRPr lang="it-IT" sz="2000" dirty="0">
              <a:effectLst/>
            </a:endParaRPr>
          </a:p>
        </p:txBody>
      </p:sp>
      <p:sp>
        <p:nvSpPr>
          <p:cNvPr id="13" name="Rettangolo 12">
            <a:extLst>
              <a:ext uri="{FF2B5EF4-FFF2-40B4-BE49-F238E27FC236}">
                <a16:creationId xmlns:a16="http://schemas.microsoft.com/office/drawing/2014/main" id="{CD978206-5014-D148-9EB6-C23D1D3B448B}"/>
              </a:ext>
            </a:extLst>
          </p:cNvPr>
          <p:cNvSpPr/>
          <p:nvPr/>
        </p:nvSpPr>
        <p:spPr>
          <a:xfrm>
            <a:off x="4738488" y="3923823"/>
            <a:ext cx="6532024" cy="1891287"/>
          </a:xfrm>
          <a:prstGeom prst="rect">
            <a:avLst/>
          </a:prstGeom>
        </p:spPr>
        <p:txBody>
          <a:bodyPr wrap="square">
            <a:spAutoFit/>
          </a:bodyPr>
          <a:lstStyle/>
          <a:p>
            <a:pPr algn="just">
              <a:lnSpc>
                <a:spcPct val="150000"/>
              </a:lnSpc>
            </a:pPr>
            <a:r>
              <a:rPr lang="it-IT" sz="2000" dirty="0"/>
              <a:t>Isabella </a:t>
            </a:r>
            <a:r>
              <a:rPr lang="it-IT" sz="2000" dirty="0" err="1"/>
              <a:t>Benaglia</a:t>
            </a:r>
            <a:r>
              <a:rPr lang="it-IT" sz="2000" dirty="0"/>
              <a:t> è una giornalista e scrittrice e ha iniziato ha occuparsi di musica nel 2016. Dal 2018 intervista per “Beat &amp; Style” artisti della scena indie- pop italiana e nel 2019 ha pubblicato il libro </a:t>
            </a:r>
            <a:r>
              <a:rPr lang="it-IT" sz="2000" i="1" dirty="0"/>
              <a:t>Trap </a:t>
            </a:r>
            <a:r>
              <a:rPr lang="it-IT" sz="2000" i="1" dirty="0" err="1"/>
              <a:t>Ebbasta</a:t>
            </a:r>
            <a:r>
              <a:rPr lang="it-IT" sz="2000" dirty="0"/>
              <a:t>. </a:t>
            </a:r>
            <a:endParaRPr lang="it-IT" sz="2000" dirty="0">
              <a:effectLst/>
            </a:endParaRPr>
          </a:p>
        </p:txBody>
      </p:sp>
      <p:pic>
        <p:nvPicPr>
          <p:cNvPr id="15" name="Immagine 14" descr="Immagine che contiene bottiglia, segnale, fotografia, cibo&#10;&#10;Descrizione generata automaticamente">
            <a:extLst>
              <a:ext uri="{FF2B5EF4-FFF2-40B4-BE49-F238E27FC236}">
                <a16:creationId xmlns:a16="http://schemas.microsoft.com/office/drawing/2014/main" id="{E0CAE57C-5B0B-A24F-B17F-BAB41D3AFE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55125" y="115967"/>
            <a:ext cx="447964" cy="438500"/>
          </a:xfrm>
          <a:prstGeom prst="rect">
            <a:avLst/>
          </a:prstGeom>
        </p:spPr>
      </p:pic>
    </p:spTree>
    <p:extLst>
      <p:ext uri="{BB962C8B-B14F-4D97-AF65-F5344CB8AC3E}">
        <p14:creationId xmlns:p14="http://schemas.microsoft.com/office/powerpoint/2010/main" val="145280812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406</Words>
  <Application>Microsoft Macintosh PowerPoint</Application>
  <PresentationFormat>Widescreen</PresentationFormat>
  <Paragraphs>66</Paragraphs>
  <Slides>11</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11</vt:i4>
      </vt:variant>
    </vt:vector>
  </HeadingPairs>
  <TitlesOfParts>
    <vt:vector size="19" baseType="lpstr">
      <vt:lpstr>Arial</vt:lpstr>
      <vt:lpstr>BodoniFLF</vt:lpstr>
      <vt:lpstr>Calibri</vt:lpstr>
      <vt:lpstr>Calibri Light</vt:lpstr>
      <vt:lpstr>Montserrat Semi Bold</vt:lpstr>
      <vt:lpstr>Montserrat SemiBold</vt:lpstr>
      <vt:lpstr>Roboto</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Giorgia Lacerenza</dc:creator>
  <cp:lastModifiedBy>Giorgia Lacerenza</cp:lastModifiedBy>
  <cp:revision>17</cp:revision>
  <dcterms:created xsi:type="dcterms:W3CDTF">2022-03-03T13:41:40Z</dcterms:created>
  <dcterms:modified xsi:type="dcterms:W3CDTF">2022-03-03T16:43:18Z</dcterms:modified>
</cp:coreProperties>
</file>