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95" r:id="rId7"/>
    <p:sldId id="294" r:id="rId8"/>
    <p:sldId id="297" r:id="rId9"/>
    <p:sldId id="296" r:id="rId10"/>
    <p:sldId id="299" r:id="rId11"/>
    <p:sldId id="302" r:id="rId12"/>
    <p:sldId id="303" r:id="rId13"/>
    <p:sldId id="304" r:id="rId14"/>
    <p:sldId id="306" r:id="rId15"/>
    <p:sldId id="307" r:id="rId16"/>
    <p:sldId id="308" r:id="rId17"/>
    <p:sldId id="309" r:id="rId18"/>
    <p:sldId id="301" r:id="rId19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599BDE"/>
    <a:srgbClr val="3F8CD8"/>
    <a:srgbClr val="267DD4"/>
    <a:srgbClr val="8CBAE8"/>
    <a:srgbClr val="5A9BDE"/>
    <a:srgbClr val="BFD9F2"/>
    <a:srgbClr val="EAEBEB"/>
    <a:srgbClr val="B06968"/>
    <a:srgbClr val="D3D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2978F-786E-4823-9D3A-8999A85CE19C}" v="2" dt="2022-08-31T10:42:23.3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 autoAdjust="0"/>
    <p:restoredTop sz="86014" autoAdjust="0"/>
  </p:normalViewPr>
  <p:slideViewPr>
    <p:cSldViewPr>
      <p:cViewPr varScale="1">
        <p:scale>
          <a:sx n="106" d="100"/>
          <a:sy n="106" d="100"/>
        </p:scale>
        <p:origin x="848" y="176"/>
      </p:cViewPr>
      <p:guideLst>
        <p:guide orient="horz" pos="268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a\PycharmProjects\turismo\abitanti_aree_novuoti_pondera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Cartel2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a\PycharmProjects\turismo\PICCOLI_COMUNI_FINALE\df_piccoli_comuni_general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a\PycharmProjects\turismo\PICCOLI_COMUNI_FINALE\df_nonborghi_general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a\PycharmProjects\turismo\PICCOLI_COMUNI_FINALE\incidenza_generi_non_borgh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a\PycharmProjects\turismo\PICCOLI_COMUNI_FINALE\incidenza_generi_borgh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a\PycharmProjects\turismo\db_pnrr_ponderat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a\PycharmProjects\turismo\db_pnrr_ponderato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a\PycharmProjects\turismo\db_pnrr_ponderato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a\PycharmProjects\turismo\GENERALE_FINALE\prov_budget_ponderato_genera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a\PycharmProjects\turismo\GENERALE_FINALE\dimensione_loc_budget_ponderato_genera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a\PycharmProjects\turismo\GENERALE_FINALE\genere_location_reg_general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a\PycharmProjects\turismo\GENERALE_FINALE\regioni_tipologia_ponderato_genera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a\PycharmProjects\turismo\GENERALE_FINALE\regioni_tipologia_ponderato_general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iaa\PycharmProjects\turismo\PICCOLI_COMUNI_FINALE\db_borghi_ponderato_percentualigeneral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41097866470917"/>
          <c:y val="2.8059037661374617E-2"/>
          <c:w val="0.4691435684018983"/>
          <c:h val="0.943881924677250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Foglio2!$H$14</c:f>
              <c:strCache>
                <c:ptCount val="1"/>
                <c:pt idx="0">
                  <c:v>Somma di SOMMA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2296968622261714E-3"/>
                  <c:y val="-1.771906588928617E-3"/>
                </c:manualLayout>
              </c:layout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EE-974F-BA51-BC9CDB749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Foglio2!$G$15:$G$20</c:f>
              <c:strCache>
                <c:ptCount val="6"/>
                <c:pt idx="0">
                  <c:v>METROPOLI</c:v>
                </c:pt>
                <c:pt idx="1">
                  <c:v>CITTÀ MEDIO-GRANDI</c:v>
                </c:pt>
                <c:pt idx="2">
                  <c:v>CITTÀ PICCOLE</c:v>
                </c:pt>
                <c:pt idx="3">
                  <c:v>PAESI MEDI</c:v>
                </c:pt>
                <c:pt idx="4">
                  <c:v>PAESI PICCOLI</c:v>
                </c:pt>
                <c:pt idx="5">
                  <c:v>MICRO</c:v>
                </c:pt>
              </c:strCache>
            </c:strRef>
          </c:cat>
          <c:val>
            <c:numRef>
              <c:f>Foglio2!$H$15:$H$20</c:f>
              <c:numCache>
                <c:formatCode>0%</c:formatCode>
                <c:ptCount val="6"/>
                <c:pt idx="0">
                  <c:v>0.5888305066222409</c:v>
                </c:pt>
                <c:pt idx="1">
                  <c:v>0.23910000000000001</c:v>
                </c:pt>
                <c:pt idx="2">
                  <c:v>4.6613931239192906E-2</c:v>
                </c:pt>
                <c:pt idx="3">
                  <c:v>7.3530282005827841E-2</c:v>
                </c:pt>
                <c:pt idx="4">
                  <c:v>3.3950063433843478E-2</c:v>
                </c:pt>
                <c:pt idx="5">
                  <c:v>1.7936084871705314E-2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EE-974F-BA51-BC9CDB749A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43087135"/>
        <c:axId val="543089215"/>
      </c:barChart>
      <c:catAx>
        <c:axId val="543087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3089215"/>
        <c:crosses val="autoZero"/>
        <c:auto val="1"/>
        <c:lblAlgn val="ctr"/>
        <c:lblOffset val="100"/>
        <c:noMultiLvlLbl val="0"/>
      </c:catAx>
      <c:valAx>
        <c:axId val="54308921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43087135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chemeClr val="tx2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Foglio2!$B$1</c:f>
              <c:strCache>
                <c:ptCount val="1"/>
                <c:pt idx="0">
                  <c:v>Piccoli Comuni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Foglio2!$A$2:$A$4</c:f>
              <c:strCache>
                <c:ptCount val="3"/>
                <c:pt idx="0">
                  <c:v>Cinema</c:v>
                </c:pt>
                <c:pt idx="1">
                  <c:v>WEB</c:v>
                </c:pt>
                <c:pt idx="2">
                  <c:v>TV</c:v>
                </c:pt>
              </c:strCache>
            </c:strRef>
          </c:cat>
          <c:val>
            <c:numRef>
              <c:f>Foglio2!$B$2:$B$4</c:f>
              <c:numCache>
                <c:formatCode>General</c:formatCode>
                <c:ptCount val="3"/>
                <c:pt idx="0">
                  <c:v>1483867.3043103446</c:v>
                </c:pt>
                <c:pt idx="1">
                  <c:v>1899289.855</c:v>
                </c:pt>
                <c:pt idx="2">
                  <c:v>5639925.8862903221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A-4DEB-8354-238A43451681}"/>
            </c:ext>
          </c:extLst>
        </c:ser>
        <c:ser>
          <c:idx val="1"/>
          <c:order val="1"/>
          <c:tx>
            <c:strRef>
              <c:f>Foglio2!$C$1</c:f>
              <c:strCache>
                <c:ptCount val="1"/>
                <c:pt idx="0">
                  <c:v>Non Piccoli Comuni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Foglio2!$A$2:$A$4</c:f>
              <c:strCache>
                <c:ptCount val="3"/>
                <c:pt idx="0">
                  <c:v>Cinema</c:v>
                </c:pt>
                <c:pt idx="1">
                  <c:v>WEB</c:v>
                </c:pt>
                <c:pt idx="2">
                  <c:v>TV</c:v>
                </c:pt>
              </c:strCache>
            </c:strRef>
          </c:cat>
          <c:val>
            <c:numRef>
              <c:f>Foglio2!$C$2:$C$4</c:f>
              <c:numCache>
                <c:formatCode>General</c:formatCode>
                <c:ptCount val="3"/>
                <c:pt idx="0">
                  <c:v>1773254.4224462819</c:v>
                </c:pt>
                <c:pt idx="1">
                  <c:v>3818569.9725396843</c:v>
                </c:pt>
                <c:pt idx="2">
                  <c:v>3472437.2265800843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CA-4DEB-8354-238A43451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046031"/>
        <c:axId val="331755503"/>
      </c:barChart>
      <c:catAx>
        <c:axId val="332046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1755503"/>
        <c:crosses val="autoZero"/>
        <c:auto val="1"/>
        <c:lblAlgn val="ctr"/>
        <c:lblOffset val="100"/>
        <c:noMultiLvlLbl val="0"/>
      </c:catAx>
      <c:valAx>
        <c:axId val="331755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2046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Foglio2!$A$14</c:f>
              <c:strCache>
                <c:ptCount val="1"/>
                <c:pt idx="0">
                  <c:v>Cinema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Foglio2!$B$13:$D$13</c:f>
              <c:strCache>
                <c:ptCount val="3"/>
                <c:pt idx="0">
                  <c:v>GENERALE</c:v>
                </c:pt>
                <c:pt idx="1">
                  <c:v>SENZA PICCOLI COMUNI</c:v>
                </c:pt>
                <c:pt idx="2">
                  <c:v>CON PICCOLI COMUNI</c:v>
                </c:pt>
              </c:strCache>
            </c:strRef>
          </c:cat>
          <c:val>
            <c:numRef>
              <c:f>Foglio2!$B$14:$D$14</c:f>
              <c:numCache>
                <c:formatCode>0%</c:formatCode>
                <c:ptCount val="3"/>
                <c:pt idx="0">
                  <c:v>0.66697502312673451</c:v>
                </c:pt>
                <c:pt idx="1">
                  <c:v>0.67296996662958841</c:v>
                </c:pt>
                <c:pt idx="2">
                  <c:v>0.63736263736263732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2-4CBF-BCBC-A4826BCAE69C}"/>
            </c:ext>
          </c:extLst>
        </c:ser>
        <c:ser>
          <c:idx val="1"/>
          <c:order val="1"/>
          <c:tx>
            <c:strRef>
              <c:f>Foglio2!$A$15</c:f>
              <c:strCache>
                <c:ptCount val="1"/>
                <c:pt idx="0">
                  <c:v>WEB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Foglio2!$B$13:$D$13</c:f>
              <c:strCache>
                <c:ptCount val="3"/>
                <c:pt idx="0">
                  <c:v>GENERALE</c:v>
                </c:pt>
                <c:pt idx="1">
                  <c:v>SENZA PICCOLI COMUNI</c:v>
                </c:pt>
                <c:pt idx="2">
                  <c:v>CON PICCOLI COMUNI</c:v>
                </c:pt>
              </c:strCache>
            </c:strRef>
          </c:cat>
          <c:val>
            <c:numRef>
              <c:f>Foglio2!$B$15:$D$15</c:f>
              <c:numCache>
                <c:formatCode>0%</c:formatCode>
                <c:ptCount val="3"/>
                <c:pt idx="0">
                  <c:v>6.1979648473635525E-2</c:v>
                </c:pt>
                <c:pt idx="1">
                  <c:v>7.0077864293659628E-2</c:v>
                </c:pt>
                <c:pt idx="2">
                  <c:v>2.197802197802198E-2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2-4CBF-BCBC-A4826BCAE69C}"/>
            </c:ext>
          </c:extLst>
        </c:ser>
        <c:ser>
          <c:idx val="2"/>
          <c:order val="2"/>
          <c:tx>
            <c:strRef>
              <c:f>Foglio2!$A$16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6F2-4CBF-BCBC-A4826BCAE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Foglio2!$B$13:$D$13</c:f>
              <c:strCache>
                <c:ptCount val="3"/>
                <c:pt idx="0">
                  <c:v>GENERALE</c:v>
                </c:pt>
                <c:pt idx="1">
                  <c:v>SENZA PICCOLI COMUNI</c:v>
                </c:pt>
                <c:pt idx="2">
                  <c:v>CON PICCOLI COMUNI</c:v>
                </c:pt>
              </c:strCache>
            </c:strRef>
          </c:cat>
          <c:val>
            <c:numRef>
              <c:f>Foglio2!$B$16:$D$16</c:f>
              <c:numCache>
                <c:formatCode>0%</c:formatCode>
                <c:ptCount val="3"/>
                <c:pt idx="0">
                  <c:v>0.27104532839962997</c:v>
                </c:pt>
                <c:pt idx="1">
                  <c:v>0.25695216907675195</c:v>
                </c:pt>
                <c:pt idx="2">
                  <c:v>0.34065934065934067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F2-4CBF-BCBC-A4826BCAE6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8467248"/>
        <c:axId val="718465584"/>
      </c:barChart>
      <c:catAx>
        <c:axId val="71846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8465584"/>
        <c:crosses val="autoZero"/>
        <c:auto val="1"/>
        <c:lblAlgn val="ctr"/>
        <c:lblOffset val="100"/>
        <c:noMultiLvlLbl val="0"/>
      </c:catAx>
      <c:valAx>
        <c:axId val="7184655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1846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Foglio2!$A$16</c:f>
              <c:strCache>
                <c:ptCount val="1"/>
                <c:pt idx="0">
                  <c:v>Documentario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763-42E7-9F5B-FF732F399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Foglio2!$B$15:$C$15</c:f>
              <c:strCache>
                <c:ptCount val="2"/>
                <c:pt idx="0">
                  <c:v>Campione senza piccoli comuni</c:v>
                </c:pt>
                <c:pt idx="1">
                  <c:v>Campione piccoli comuni</c:v>
                </c:pt>
              </c:strCache>
            </c:strRef>
          </c:cat>
          <c:val>
            <c:numRef>
              <c:f>Foglio2!$B$16:$C$16</c:f>
              <c:numCache>
                <c:formatCode>0%</c:formatCode>
                <c:ptCount val="2"/>
                <c:pt idx="0">
                  <c:v>0.339265850945495</c:v>
                </c:pt>
                <c:pt idx="1">
                  <c:v>0.49450549450549453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3-42E7-9F5B-FF732F399530}"/>
            </c:ext>
          </c:extLst>
        </c:ser>
        <c:ser>
          <c:idx val="1"/>
          <c:order val="1"/>
          <c:tx>
            <c:strRef>
              <c:f>Foglio2!$A$17</c:f>
              <c:strCache>
                <c:ptCount val="1"/>
                <c:pt idx="0">
                  <c:v>Finzione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763-42E7-9F5B-FF732F399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Foglio2!$B$15:$C$15</c:f>
              <c:strCache>
                <c:ptCount val="2"/>
                <c:pt idx="0">
                  <c:v>Campione senza piccoli comuni</c:v>
                </c:pt>
                <c:pt idx="1">
                  <c:v>Campione piccoli comuni</c:v>
                </c:pt>
              </c:strCache>
            </c:strRef>
          </c:cat>
          <c:val>
            <c:numRef>
              <c:f>Foglio2!$B$17:$C$17</c:f>
              <c:numCache>
                <c:formatCode>0%</c:formatCode>
                <c:ptCount val="2"/>
                <c:pt idx="0">
                  <c:v>0.59955506117908786</c:v>
                </c:pt>
                <c:pt idx="1">
                  <c:v>0.50549450549450547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63-42E7-9F5B-FF732F3995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227920"/>
        <c:axId val="180225424"/>
      </c:barChart>
      <c:catAx>
        <c:axId val="18022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0225424"/>
        <c:crosses val="autoZero"/>
        <c:auto val="1"/>
        <c:lblAlgn val="ctr"/>
        <c:lblOffset val="100"/>
        <c:noMultiLvlLbl val="0"/>
      </c:catAx>
      <c:valAx>
        <c:axId val="180225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022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valore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Sheet1!$B$2:$B$6</c:f>
              <c:strCache>
                <c:ptCount val="5"/>
                <c:pt idx="0">
                  <c:v>Drammatico</c:v>
                </c:pt>
                <c:pt idx="1">
                  <c:v>Commedia</c:v>
                </c:pt>
                <c:pt idx="2">
                  <c:v>Biografico</c:v>
                </c:pt>
                <c:pt idx="3">
                  <c:v>Storico</c:v>
                </c:pt>
                <c:pt idx="4">
                  <c:v>Documentario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0.20225464190981429</c:v>
                </c:pt>
                <c:pt idx="1">
                  <c:v>0.1452254641909814</c:v>
                </c:pt>
                <c:pt idx="2">
                  <c:v>0.1193633952254642</c:v>
                </c:pt>
                <c:pt idx="3">
                  <c:v>9.5490716180371346E-2</c:v>
                </c:pt>
                <c:pt idx="4">
                  <c:v>6.6312997347480113E-2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2-4E5F-959D-042739CDA8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1451775"/>
        <c:axId val="641449695"/>
      </c:barChart>
      <c:catAx>
        <c:axId val="64145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1449695"/>
        <c:crosses val="autoZero"/>
        <c:auto val="1"/>
        <c:lblAlgn val="ctr"/>
        <c:lblOffset val="100"/>
        <c:noMultiLvlLbl val="0"/>
      </c:catAx>
      <c:valAx>
        <c:axId val="6414496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41451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valore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solidFill>
                  <a:schemeClr val="bg2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08-46B8-A801-024B6EC2CA18}"/>
                </c:ext>
              </c:extLst>
            </c:dLbl>
            <c:dLbl>
              <c:idx val="3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008-46B8-A801-024B6EC2C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Sheet1!$B$2:$B$6</c:f>
              <c:strCache>
                <c:ptCount val="5"/>
                <c:pt idx="0">
                  <c:v>Drammatico</c:v>
                </c:pt>
                <c:pt idx="1">
                  <c:v>Storico</c:v>
                </c:pt>
                <c:pt idx="2">
                  <c:v>Biografico</c:v>
                </c:pt>
                <c:pt idx="3">
                  <c:v>Commedia</c:v>
                </c:pt>
                <c:pt idx="4">
                  <c:v>Documentario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0.17295597484276731</c:v>
                </c:pt>
                <c:pt idx="1">
                  <c:v>0.16352201257861629</c:v>
                </c:pt>
                <c:pt idx="2">
                  <c:v>0.15094339622641509</c:v>
                </c:pt>
                <c:pt idx="3">
                  <c:v>9.4339622641509441E-2</c:v>
                </c:pt>
                <c:pt idx="4">
                  <c:v>9.1194968553459113E-2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8-46B8-A801-024B6EC2CA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8155663"/>
        <c:axId val="298153583"/>
      </c:barChart>
      <c:catAx>
        <c:axId val="298155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8153583"/>
        <c:crosses val="autoZero"/>
        <c:auto val="1"/>
        <c:lblAlgn val="ctr"/>
        <c:lblOffset val="100"/>
        <c:noMultiLvlLbl val="0"/>
      </c:catAx>
      <c:valAx>
        <c:axId val="298153583"/>
        <c:scaling>
          <c:orientation val="minMax"/>
          <c:max val="0.25"/>
        </c:scaling>
        <c:delete val="1"/>
        <c:axPos val="l"/>
        <c:numFmt formatCode="0%" sourceLinked="1"/>
        <c:majorTickMark val="none"/>
        <c:minorTickMark val="none"/>
        <c:tickLblPos val="nextTo"/>
        <c:crossAx val="29815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Foglio2!$G$1</c:f>
              <c:strCache>
                <c:ptCount val="1"/>
                <c:pt idx="0">
                  <c:v>Regioni beneficiarie PNRR linea 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Foglio2!$F$2:$F$6</c:f>
              <c:strCache>
                <c:ptCount val="5"/>
                <c:pt idx="0">
                  <c:v>SIC</c:v>
                </c:pt>
                <c:pt idx="1">
                  <c:v>CAM</c:v>
                </c:pt>
                <c:pt idx="2">
                  <c:v>LAZ</c:v>
                </c:pt>
                <c:pt idx="3">
                  <c:v>LOM</c:v>
                </c:pt>
                <c:pt idx="4">
                  <c:v>PIE</c:v>
                </c:pt>
              </c:strCache>
            </c:strRef>
          </c:cat>
          <c:val>
            <c:numRef>
              <c:f>Foglio2!$G$2:$G$6</c:f>
              <c:numCache>
                <c:formatCode>0%</c:formatCode>
                <c:ptCount val="5"/>
                <c:pt idx="0">
                  <c:v>0.12110726643598616</c:v>
                </c:pt>
                <c:pt idx="1">
                  <c:v>0.10726643598615918</c:v>
                </c:pt>
                <c:pt idx="2">
                  <c:v>0.10034602076124567</c:v>
                </c:pt>
                <c:pt idx="3">
                  <c:v>9.6885813148788927E-2</c:v>
                </c:pt>
                <c:pt idx="4">
                  <c:v>8.9965397923875437E-2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E-41B2-93F5-BAA7C8144A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8475119"/>
        <c:axId val="728475535"/>
      </c:barChart>
      <c:catAx>
        <c:axId val="72847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28475535"/>
        <c:crosses val="autoZero"/>
        <c:auto val="1"/>
        <c:lblAlgn val="ctr"/>
        <c:lblOffset val="100"/>
        <c:noMultiLvlLbl val="0"/>
      </c:catAx>
      <c:valAx>
        <c:axId val="728475535"/>
        <c:scaling>
          <c:orientation val="minMax"/>
          <c:max val="0.2"/>
        </c:scaling>
        <c:delete val="1"/>
        <c:axPos val="l"/>
        <c:numFmt formatCode="0%" sourceLinked="1"/>
        <c:majorTickMark val="none"/>
        <c:minorTickMark val="none"/>
        <c:tickLblPos val="nextTo"/>
        <c:crossAx val="72847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Foglio2!$C$1</c:f>
              <c:strCache>
                <c:ptCount val="1"/>
                <c:pt idx="0">
                  <c:v>Campione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6D9-4216-9163-1DF949943F56}"/>
                </c:ext>
              </c:extLst>
            </c:dLbl>
            <c:dLbl>
              <c:idx val="1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6D9-4216-9163-1DF949943F56}"/>
                </c:ext>
              </c:extLst>
            </c:dLbl>
            <c:dLbl>
              <c:idx val="2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6D9-4216-9163-1DF949943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Foglio2!$A$2:$A$7</c:f>
              <c:strCache>
                <c:ptCount val="6"/>
                <c:pt idx="0">
                  <c:v>LAZ</c:v>
                </c:pt>
                <c:pt idx="1">
                  <c:v>PIE</c:v>
                </c:pt>
                <c:pt idx="2">
                  <c:v>TAA</c:v>
                </c:pt>
                <c:pt idx="3">
                  <c:v>TOS</c:v>
                </c:pt>
                <c:pt idx="4">
                  <c:v>SIC</c:v>
                </c:pt>
                <c:pt idx="5">
                  <c:v>FVG</c:v>
                </c:pt>
              </c:strCache>
            </c:strRef>
          </c:cat>
          <c:val>
            <c:numRef>
              <c:f>Foglio2!$C$2:$C$7</c:f>
              <c:numCache>
                <c:formatCode>0%</c:formatCode>
                <c:ptCount val="6"/>
                <c:pt idx="0">
                  <c:v>0.18228129446180508</c:v>
                </c:pt>
                <c:pt idx="1">
                  <c:v>0.11191802047683319</c:v>
                </c:pt>
                <c:pt idx="2">
                  <c:v>0.11191802047683316</c:v>
                </c:pt>
                <c:pt idx="3">
                  <c:v>8.2384098406557749E-2</c:v>
                </c:pt>
                <c:pt idx="4">
                  <c:v>7.8757125520734453E-2</c:v>
                </c:pt>
                <c:pt idx="5">
                  <c:v>7.8342614333783214E-2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9-4216-9163-1DF949943F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095071"/>
        <c:axId val="714096735"/>
      </c:barChart>
      <c:catAx>
        <c:axId val="71409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4096735"/>
        <c:crosses val="autoZero"/>
        <c:auto val="1"/>
        <c:lblAlgn val="ctr"/>
        <c:lblOffset val="100"/>
        <c:noMultiLvlLbl val="0"/>
      </c:catAx>
      <c:valAx>
        <c:axId val="7140967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14095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Foglio5!$G$4</c:f>
              <c:strCache>
                <c:ptCount val="1"/>
                <c:pt idx="0">
                  <c:v>Somma di SOMMA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Foglio5!$F$5:$F$8</c:f>
              <c:strCache>
                <c:ptCount val="4"/>
                <c:pt idx="0">
                  <c:v>PREMOSELLO-CHIOVENDA</c:v>
                </c:pt>
                <c:pt idx="1">
                  <c:v>PELLIZZANO</c:v>
                </c:pt>
                <c:pt idx="2">
                  <c:v>PRATO CARNICO</c:v>
                </c:pt>
                <c:pt idx="3">
                  <c:v>POGGIOREALE</c:v>
                </c:pt>
              </c:strCache>
            </c:strRef>
          </c:cat>
          <c:val>
            <c:numRef>
              <c:f>Foglio5!$G$5:$G$8</c:f>
              <c:numCache>
                <c:formatCode>0%</c:formatCode>
                <c:ptCount val="4"/>
                <c:pt idx="0">
                  <c:v>0.10822229985385835</c:v>
                </c:pt>
                <c:pt idx="1">
                  <c:v>0.10822229985385834</c:v>
                </c:pt>
                <c:pt idx="2">
                  <c:v>6.132596991718639E-2</c:v>
                </c:pt>
                <c:pt idx="3">
                  <c:v>5.8119383254849839E-2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B-4758-97D4-054BF9414D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17331663"/>
        <c:axId val="717329999"/>
      </c:barChart>
      <c:catAx>
        <c:axId val="717331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7329999"/>
        <c:crosses val="autoZero"/>
        <c:auto val="1"/>
        <c:lblAlgn val="ctr"/>
        <c:lblOffset val="100"/>
        <c:noMultiLvlLbl val="0"/>
      </c:catAx>
      <c:valAx>
        <c:axId val="71732999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17331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77312424148681E-2"/>
          <c:y val="0.11501132412858546"/>
          <c:w val="0.95844537515170269"/>
          <c:h val="0.56672879638220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Foglio2!$G$9</c:f>
              <c:strCache>
                <c:ptCount val="1"/>
                <c:pt idx="0">
                  <c:v> BASSO BUDGET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Foglio2!$F$10:$F$14</c:f>
              <c:strCache>
                <c:ptCount val="5"/>
                <c:pt idx="0">
                  <c:v>RM</c:v>
                </c:pt>
                <c:pt idx="1">
                  <c:v>MI</c:v>
                </c:pt>
                <c:pt idx="2">
                  <c:v>TO</c:v>
                </c:pt>
                <c:pt idx="3">
                  <c:v>NA</c:v>
                </c:pt>
                <c:pt idx="4">
                  <c:v>BO</c:v>
                </c:pt>
              </c:strCache>
            </c:strRef>
          </c:cat>
          <c:val>
            <c:numRef>
              <c:f>Foglio2!$G$10:$G$14</c:f>
              <c:numCache>
                <c:formatCode>0%</c:formatCode>
                <c:ptCount val="5"/>
                <c:pt idx="0">
                  <c:v>0.34065398580206235</c:v>
                </c:pt>
                <c:pt idx="1">
                  <c:v>8.281122302850373E-2</c:v>
                </c:pt>
                <c:pt idx="2">
                  <c:v>2.53149388097485E-2</c:v>
                </c:pt>
                <c:pt idx="3">
                  <c:v>6.1145210023822893E-2</c:v>
                </c:pt>
                <c:pt idx="4">
                  <c:v>3.2142050567656115E-2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8-DE42-A3F5-D9B5AA0A26D9}"/>
            </c:ext>
          </c:extLst>
        </c:ser>
        <c:ser>
          <c:idx val="1"/>
          <c:order val="1"/>
          <c:tx>
            <c:strRef>
              <c:f>Foglio2!$H$9</c:f>
              <c:strCache>
                <c:ptCount val="1"/>
                <c:pt idx="0">
                  <c:v> MEDIO 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Foglio2!$F$10:$F$14</c:f>
              <c:strCache>
                <c:ptCount val="5"/>
                <c:pt idx="0">
                  <c:v>RM</c:v>
                </c:pt>
                <c:pt idx="1">
                  <c:v>MI</c:v>
                </c:pt>
                <c:pt idx="2">
                  <c:v>TO</c:v>
                </c:pt>
                <c:pt idx="3">
                  <c:v>NA</c:v>
                </c:pt>
                <c:pt idx="4">
                  <c:v>BO</c:v>
                </c:pt>
              </c:strCache>
            </c:strRef>
          </c:cat>
          <c:val>
            <c:numRef>
              <c:f>Foglio2!$H$10:$H$14</c:f>
              <c:numCache>
                <c:formatCode>0%</c:formatCode>
                <c:ptCount val="5"/>
                <c:pt idx="0">
                  <c:v>0.42521940499117111</c:v>
                </c:pt>
                <c:pt idx="1">
                  <c:v>0.11030163607389354</c:v>
                </c:pt>
                <c:pt idx="2">
                  <c:v>6.214378442824102E-2</c:v>
                </c:pt>
                <c:pt idx="3">
                  <c:v>5.2396317950792561E-2</c:v>
                </c:pt>
                <c:pt idx="4">
                  <c:v>1.6706404142952363E-2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8-DE42-A3F5-D9B5AA0A26D9}"/>
            </c:ext>
          </c:extLst>
        </c:ser>
        <c:ser>
          <c:idx val="2"/>
          <c:order val="2"/>
          <c:tx>
            <c:strRef>
              <c:f>Foglio2!$I$9</c:f>
              <c:strCache>
                <c:ptCount val="1"/>
                <c:pt idx="0">
                  <c:v> ALTO BUDGET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5553863360540482E-3"/>
                  <c:y val="0"/>
                </c:manualLayout>
              </c:layout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09-4020-8E06-8A63D7F49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Foglio2!$F$10:$F$14</c:f>
              <c:strCache>
                <c:ptCount val="5"/>
                <c:pt idx="0">
                  <c:v>RM</c:v>
                </c:pt>
                <c:pt idx="1">
                  <c:v>MI</c:v>
                </c:pt>
                <c:pt idx="2">
                  <c:v>TO</c:v>
                </c:pt>
                <c:pt idx="3">
                  <c:v>NA</c:v>
                </c:pt>
                <c:pt idx="4">
                  <c:v>BO</c:v>
                </c:pt>
              </c:strCache>
            </c:strRef>
          </c:cat>
          <c:val>
            <c:numRef>
              <c:f>Foglio2!$I$10:$I$14</c:f>
              <c:numCache>
                <c:formatCode>0%</c:formatCode>
                <c:ptCount val="5"/>
                <c:pt idx="0">
                  <c:v>0.42740902764485583</c:v>
                </c:pt>
                <c:pt idx="1">
                  <c:v>6.8229954614220906E-2</c:v>
                </c:pt>
                <c:pt idx="2">
                  <c:v>6.4170448814926881E-2</c:v>
                </c:pt>
                <c:pt idx="3">
                  <c:v>6.4447806354009096E-2</c:v>
                </c:pt>
                <c:pt idx="4">
                  <c:v>3.4039334341906214E-3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F8-DE42-A3F5-D9B5AA0A26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3804928"/>
        <c:axId val="883802432"/>
      </c:barChart>
      <c:catAx>
        <c:axId val="88380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3802432"/>
        <c:crosses val="autoZero"/>
        <c:auto val="1"/>
        <c:lblAlgn val="ctr"/>
        <c:lblOffset val="100"/>
        <c:noMultiLvlLbl val="0"/>
      </c:catAx>
      <c:valAx>
        <c:axId val="883802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8380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Foglio1!$B$24</c:f>
              <c:strCache>
                <c:ptCount val="1"/>
                <c:pt idx="0">
                  <c:v> BASSO BUDGET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Foglio1!$A$25:$A$28</c:f>
              <c:strCache>
                <c:ptCount val="4"/>
                <c:pt idx="0">
                  <c:v>NORD</c:v>
                </c:pt>
                <c:pt idx="1">
                  <c:v>CENTRO</c:v>
                </c:pt>
                <c:pt idx="2">
                  <c:v>SUD</c:v>
                </c:pt>
                <c:pt idx="3">
                  <c:v>ISOLE</c:v>
                </c:pt>
              </c:strCache>
            </c:strRef>
          </c:cat>
          <c:val>
            <c:numRef>
              <c:f>Foglio1!$B$25:$B$28</c:f>
              <c:numCache>
                <c:formatCode>0%</c:formatCode>
                <c:ptCount val="4"/>
                <c:pt idx="0">
                  <c:v>0.38379604716696997</c:v>
                </c:pt>
                <c:pt idx="1">
                  <c:v>0.34539011717104207</c:v>
                </c:pt>
                <c:pt idx="2">
                  <c:v>0.44306313325581853</c:v>
                </c:pt>
                <c:pt idx="3">
                  <c:v>0.54293786493871898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1-41E3-B342-531E17F05CAD}"/>
            </c:ext>
          </c:extLst>
        </c:ser>
        <c:ser>
          <c:idx val="1"/>
          <c:order val="1"/>
          <c:tx>
            <c:strRef>
              <c:f>Foglio1!$C$24</c:f>
              <c:strCache>
                <c:ptCount val="1"/>
                <c:pt idx="0">
                  <c:v> MEDIO 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Foglio1!$A$25:$A$28</c:f>
              <c:strCache>
                <c:ptCount val="4"/>
                <c:pt idx="0">
                  <c:v>NORD</c:v>
                </c:pt>
                <c:pt idx="1">
                  <c:v>CENTRO</c:v>
                </c:pt>
                <c:pt idx="2">
                  <c:v>SUD</c:v>
                </c:pt>
                <c:pt idx="3">
                  <c:v>ISOLE</c:v>
                </c:pt>
              </c:strCache>
            </c:strRef>
          </c:cat>
          <c:val>
            <c:numRef>
              <c:f>Foglio1!$C$25:$C$28</c:f>
              <c:numCache>
                <c:formatCode>0%</c:formatCode>
                <c:ptCount val="4"/>
                <c:pt idx="0">
                  <c:v>0.39678787807252125</c:v>
                </c:pt>
                <c:pt idx="1">
                  <c:v>0.41700803086502208</c:v>
                </c:pt>
                <c:pt idx="2">
                  <c:v>0.37504907646024471</c:v>
                </c:pt>
                <c:pt idx="3">
                  <c:v>0.25594716689238772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1-41E3-B342-531E17F05CAD}"/>
            </c:ext>
          </c:extLst>
        </c:ser>
        <c:ser>
          <c:idx val="2"/>
          <c:order val="2"/>
          <c:tx>
            <c:strRef>
              <c:f>Foglio1!$D$24</c:f>
              <c:strCache>
                <c:ptCount val="1"/>
                <c:pt idx="0">
                  <c:v> ALTO BUDGET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711-41E3-B342-531E17F05C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Foglio1!$A$25:$A$28</c:f>
              <c:strCache>
                <c:ptCount val="4"/>
                <c:pt idx="0">
                  <c:v>NORD</c:v>
                </c:pt>
                <c:pt idx="1">
                  <c:v>CENTRO</c:v>
                </c:pt>
                <c:pt idx="2">
                  <c:v>SUD</c:v>
                </c:pt>
                <c:pt idx="3">
                  <c:v>ISOLE</c:v>
                </c:pt>
              </c:strCache>
            </c:strRef>
          </c:cat>
          <c:val>
            <c:numRef>
              <c:f>Foglio1!$D$25:$D$28</c:f>
              <c:numCache>
                <c:formatCode>0%</c:formatCode>
                <c:ptCount val="4"/>
                <c:pt idx="0">
                  <c:v>0.21941607476050867</c:v>
                </c:pt>
                <c:pt idx="1">
                  <c:v>0.23760185196393582</c:v>
                </c:pt>
                <c:pt idx="2">
                  <c:v>0.18188779028393684</c:v>
                </c:pt>
                <c:pt idx="3">
                  <c:v>0.20111496816889332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11-41E3-B342-531E17F05C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7920687"/>
        <c:axId val="1127921103"/>
      </c:barChart>
      <c:catAx>
        <c:axId val="112792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27921103"/>
        <c:crosses val="autoZero"/>
        <c:auto val="1"/>
        <c:lblAlgn val="ctr"/>
        <c:lblOffset val="100"/>
        <c:noMultiLvlLbl val="0"/>
      </c:catAx>
      <c:valAx>
        <c:axId val="112792110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27920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solidFill>
            <a:schemeClr val="tx1">
              <a:lumMod val="50000"/>
              <a:lumOff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Foglio1!$D$14</c:f>
              <c:strCache>
                <c:ptCount val="1"/>
                <c:pt idx="0">
                  <c:v> ALTO BUDGET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D9D-496B-8F60-392645104137}"/>
                </c:ext>
              </c:extLst>
            </c:dLbl>
            <c:dLbl>
              <c:idx val="2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D9D-496B-8F60-3926451041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Foglio1!$A$15:$A$20</c:f>
              <c:strCache>
                <c:ptCount val="6"/>
                <c:pt idx="0">
                  <c:v>METROPOLI</c:v>
                </c:pt>
                <c:pt idx="1">
                  <c:v>CITTÀ MEDIO-GRANDI</c:v>
                </c:pt>
                <c:pt idx="2">
                  <c:v>CITTÀ PICCOLE</c:v>
                </c:pt>
                <c:pt idx="3">
                  <c:v>PAESI MEDI</c:v>
                </c:pt>
                <c:pt idx="4">
                  <c:v>PAESI PICCOLI</c:v>
                </c:pt>
                <c:pt idx="5">
                  <c:v>MICRO</c:v>
                </c:pt>
              </c:strCache>
            </c:strRef>
          </c:cat>
          <c:val>
            <c:numRef>
              <c:f>Foglio1!$D$15:$D$20</c:f>
              <c:numCache>
                <c:formatCode>0%</c:formatCode>
                <c:ptCount val="6"/>
                <c:pt idx="0">
                  <c:v>0.5925138221413917</c:v>
                </c:pt>
                <c:pt idx="1">
                  <c:v>0.19</c:v>
                </c:pt>
                <c:pt idx="2">
                  <c:v>9.3532635627945726E-2</c:v>
                </c:pt>
                <c:pt idx="3">
                  <c:v>8.5248837711683609E-2</c:v>
                </c:pt>
                <c:pt idx="4">
                  <c:v>2.0989714506667426E-2</c:v>
                </c:pt>
                <c:pt idx="5">
                  <c:v>1.2872049785816804E-2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D-496B-8F60-392645104137}"/>
            </c:ext>
          </c:extLst>
        </c:ser>
        <c:ser>
          <c:idx val="1"/>
          <c:order val="1"/>
          <c:tx>
            <c:strRef>
              <c:f>Foglio1!$C$14</c:f>
              <c:strCache>
                <c:ptCount val="1"/>
                <c:pt idx="0">
                  <c:v> MEDIO 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Foglio1!$A$15:$A$20</c:f>
              <c:strCache>
                <c:ptCount val="6"/>
                <c:pt idx="0">
                  <c:v>METROPOLI</c:v>
                </c:pt>
                <c:pt idx="1">
                  <c:v>CITTÀ MEDIO-GRANDI</c:v>
                </c:pt>
                <c:pt idx="2">
                  <c:v>CITTÀ PICCOLE</c:v>
                </c:pt>
                <c:pt idx="3">
                  <c:v>PAESI MEDI</c:v>
                </c:pt>
                <c:pt idx="4">
                  <c:v>PAESI PICCOLI</c:v>
                </c:pt>
                <c:pt idx="5">
                  <c:v>MICRO</c:v>
                </c:pt>
              </c:strCache>
            </c:strRef>
          </c:cat>
          <c:val>
            <c:numRef>
              <c:f>Foglio1!$C$15:$C$20</c:f>
              <c:numCache>
                <c:formatCode>0%</c:formatCode>
                <c:ptCount val="6"/>
                <c:pt idx="0">
                  <c:v>0.65382321783883635</c:v>
                </c:pt>
                <c:pt idx="1">
                  <c:v>0.22</c:v>
                </c:pt>
                <c:pt idx="2">
                  <c:v>3.6243879642848038E-2</c:v>
                </c:pt>
                <c:pt idx="3">
                  <c:v>6.3324581079519965E-2</c:v>
                </c:pt>
                <c:pt idx="4">
                  <c:v>1.8543140797737733E-2</c:v>
                </c:pt>
                <c:pt idx="5">
                  <c:v>1.1295087691026778E-2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9D-496B-8F60-392645104137}"/>
            </c:ext>
          </c:extLst>
        </c:ser>
        <c:ser>
          <c:idx val="0"/>
          <c:order val="2"/>
          <c:tx>
            <c:strRef>
              <c:f>Foglio1!$B$14</c:f>
              <c:strCache>
                <c:ptCount val="1"/>
                <c:pt idx="0">
                  <c:v> BASSO BUDGET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2735257214554582E-3"/>
                  <c:y val="-1.62495175258083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9D-496B-8F60-3926451041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Foglio1!$A$15:$A$20</c:f>
              <c:strCache>
                <c:ptCount val="6"/>
                <c:pt idx="0">
                  <c:v>METROPOLI</c:v>
                </c:pt>
                <c:pt idx="1">
                  <c:v>CITTÀ MEDIO-GRANDI</c:v>
                </c:pt>
                <c:pt idx="2">
                  <c:v>CITTÀ PICCOLE</c:v>
                </c:pt>
                <c:pt idx="3">
                  <c:v>PAESI MEDI</c:v>
                </c:pt>
                <c:pt idx="4">
                  <c:v>PAESI PICCOLI</c:v>
                </c:pt>
                <c:pt idx="5">
                  <c:v>MICRO</c:v>
                </c:pt>
              </c:strCache>
            </c:strRef>
          </c:cat>
          <c:val>
            <c:numRef>
              <c:f>Foglio1!$B$15:$B$20</c:f>
              <c:numCache>
                <c:formatCode>0%</c:formatCode>
                <c:ptCount val="6"/>
                <c:pt idx="0">
                  <c:v>0.56460504788537536</c:v>
                </c:pt>
                <c:pt idx="1">
                  <c:v>0.25</c:v>
                </c:pt>
                <c:pt idx="2">
                  <c:v>4.8083650467631744E-2</c:v>
                </c:pt>
                <c:pt idx="3">
                  <c:v>7.0431627041005251E-2</c:v>
                </c:pt>
                <c:pt idx="4">
                  <c:v>4.569864671253844E-2</c:v>
                </c:pt>
                <c:pt idx="5">
                  <c:v>2.2242066062033508E-2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9D-496B-8F60-3926451041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9002896"/>
        <c:axId val="409004144"/>
      </c:barChart>
      <c:catAx>
        <c:axId val="409002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9004144"/>
        <c:crosses val="autoZero"/>
        <c:auto val="1"/>
        <c:lblAlgn val="ctr"/>
        <c:lblOffset val="100"/>
        <c:noMultiLvlLbl val="0"/>
      </c:catAx>
      <c:valAx>
        <c:axId val="4090041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900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Foglio1!$B$12</c:f>
              <c:strCache>
                <c:ptCount val="1"/>
                <c:pt idx="0">
                  <c:v> Cinema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98F-4721-B2B3-C811D0BF12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Foglio1!$A$13:$A$16</c:f>
              <c:strCache>
                <c:ptCount val="4"/>
                <c:pt idx="0">
                  <c:v>NORD</c:v>
                </c:pt>
                <c:pt idx="1">
                  <c:v>CENTRO</c:v>
                </c:pt>
                <c:pt idx="2">
                  <c:v>SUD</c:v>
                </c:pt>
                <c:pt idx="3">
                  <c:v>ISOLE</c:v>
                </c:pt>
              </c:strCache>
            </c:strRef>
          </c:cat>
          <c:val>
            <c:numRef>
              <c:f>Foglio1!$B$13:$B$16</c:f>
              <c:numCache>
                <c:formatCode>0%</c:formatCode>
                <c:ptCount val="4"/>
                <c:pt idx="0">
                  <c:v>0.27783983519277661</c:v>
                </c:pt>
                <c:pt idx="1">
                  <c:v>0.45823261411496696</c:v>
                </c:pt>
                <c:pt idx="2">
                  <c:v>0.20552208640443928</c:v>
                </c:pt>
                <c:pt idx="3">
                  <c:v>5.8405464287817149E-2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F-4721-B2B3-C811D0BF126C}"/>
            </c:ext>
          </c:extLst>
        </c:ser>
        <c:ser>
          <c:idx val="1"/>
          <c:order val="1"/>
          <c:tx>
            <c:strRef>
              <c:f>Foglio1!$C$12</c:f>
              <c:strCache>
                <c:ptCount val="1"/>
                <c:pt idx="0">
                  <c:v> Servizio di media audiovisivo lineare (TV)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Foglio1!$A$13:$A$16</c:f>
              <c:strCache>
                <c:ptCount val="4"/>
                <c:pt idx="0">
                  <c:v>NORD</c:v>
                </c:pt>
                <c:pt idx="1">
                  <c:v>CENTRO</c:v>
                </c:pt>
                <c:pt idx="2">
                  <c:v>SUD</c:v>
                </c:pt>
                <c:pt idx="3">
                  <c:v>ISOLE</c:v>
                </c:pt>
              </c:strCache>
            </c:strRef>
          </c:cat>
          <c:val>
            <c:numRef>
              <c:f>Foglio1!$C$13:$C$16</c:f>
              <c:numCache>
                <c:formatCode>0%</c:formatCode>
                <c:ptCount val="4"/>
                <c:pt idx="0">
                  <c:v>0.32372166399281099</c:v>
                </c:pt>
                <c:pt idx="1">
                  <c:v>0.51419947067480287</c:v>
                </c:pt>
                <c:pt idx="2">
                  <c:v>0.11395138723844873</c:v>
                </c:pt>
                <c:pt idx="3">
                  <c:v>4.8127478093937505E-2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8F-4721-B2B3-C811D0BF126C}"/>
            </c:ext>
          </c:extLst>
        </c:ser>
        <c:ser>
          <c:idx val="2"/>
          <c:order val="2"/>
          <c:tx>
            <c:strRef>
              <c:f>Foglio1!$D$12</c:f>
              <c:strCache>
                <c:ptCount val="1"/>
                <c:pt idx="0">
                  <c:v> Servizio di media audiovisivo a richiesta (WEB)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98F-4721-B2B3-C811D0BF12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Foglio1!$A$13:$A$16</c:f>
              <c:strCache>
                <c:ptCount val="4"/>
                <c:pt idx="0">
                  <c:v>NORD</c:v>
                </c:pt>
                <c:pt idx="1">
                  <c:v>CENTRO</c:v>
                </c:pt>
                <c:pt idx="2">
                  <c:v>SUD</c:v>
                </c:pt>
                <c:pt idx="3">
                  <c:v>ISOLE</c:v>
                </c:pt>
              </c:strCache>
            </c:strRef>
          </c:cat>
          <c:val>
            <c:numRef>
              <c:f>Foglio1!$D$13:$D$16</c:f>
              <c:numCache>
                <c:formatCode>0%</c:formatCode>
                <c:ptCount val="4"/>
                <c:pt idx="0">
                  <c:v>0.39629910319565503</c:v>
                </c:pt>
                <c:pt idx="1">
                  <c:v>0.56675508399646324</c:v>
                </c:pt>
                <c:pt idx="2">
                  <c:v>2.7093596059113306E-2</c:v>
                </c:pt>
                <c:pt idx="3">
                  <c:v>9.8522167487684748E-3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8F-4721-B2B3-C811D0BF12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5379871"/>
        <c:axId val="1425381535"/>
      </c:barChart>
      <c:catAx>
        <c:axId val="142537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25381535"/>
        <c:crosses val="autoZero"/>
        <c:auto val="1"/>
        <c:lblAlgn val="ctr"/>
        <c:lblOffset val="100"/>
        <c:noMultiLvlLbl val="0"/>
      </c:catAx>
      <c:valAx>
        <c:axId val="14253815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2537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Foglio1!$I$4</c:f>
              <c:strCache>
                <c:ptCount val="1"/>
                <c:pt idx="0">
                  <c:v>LAZ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Foglio1!$J$3:$N$3</c:f>
              <c:strCache>
                <c:ptCount val="5"/>
                <c:pt idx="0">
                  <c:v> Drammatico</c:v>
                </c:pt>
                <c:pt idx="1">
                  <c:v> Commedia</c:v>
                </c:pt>
                <c:pt idx="2">
                  <c:v> Biografico</c:v>
                </c:pt>
                <c:pt idx="3">
                  <c:v> Storico</c:v>
                </c:pt>
                <c:pt idx="4">
                  <c:v> Documentario</c:v>
                </c:pt>
              </c:strCache>
            </c:strRef>
          </c:cat>
          <c:val>
            <c:numRef>
              <c:f>Foglio1!$J$4:$N$4</c:f>
              <c:numCache>
                <c:formatCode>0%</c:formatCode>
                <c:ptCount val="5"/>
                <c:pt idx="0">
                  <c:v>0.43011932888903304</c:v>
                </c:pt>
                <c:pt idx="1">
                  <c:v>0.47193768805826469</c:v>
                </c:pt>
                <c:pt idx="2">
                  <c:v>0.42820806791158234</c:v>
                </c:pt>
                <c:pt idx="3">
                  <c:v>0.34409062972152321</c:v>
                </c:pt>
                <c:pt idx="4">
                  <c:v>0.33532010949127616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D-469F-824C-5DBE633B015A}"/>
            </c:ext>
          </c:extLst>
        </c:ser>
        <c:ser>
          <c:idx val="1"/>
          <c:order val="1"/>
          <c:tx>
            <c:strRef>
              <c:f>Foglio1!$I$5</c:f>
              <c:strCache>
                <c:ptCount val="1"/>
                <c:pt idx="0">
                  <c:v>LOM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0870447397788378E-3"/>
                  <c:y val="-7.4074074074074112E-2"/>
                </c:manualLayout>
              </c:layout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CD-469F-824C-5DBE633B015A}"/>
                </c:ext>
              </c:extLst>
            </c:dLbl>
            <c:dLbl>
              <c:idx val="4"/>
              <c:layout>
                <c:manualLayout>
                  <c:x val="1.0145074566297914E-2"/>
                  <c:y val="-9.25925925925934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CD-469F-824C-5DBE633B0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Foglio1!$J$3:$N$3</c:f>
              <c:strCache>
                <c:ptCount val="5"/>
                <c:pt idx="0">
                  <c:v> Drammatico</c:v>
                </c:pt>
                <c:pt idx="1">
                  <c:v> Commedia</c:v>
                </c:pt>
                <c:pt idx="2">
                  <c:v> Biografico</c:v>
                </c:pt>
                <c:pt idx="3">
                  <c:v> Storico</c:v>
                </c:pt>
                <c:pt idx="4">
                  <c:v> Documentario</c:v>
                </c:pt>
              </c:strCache>
            </c:strRef>
          </c:cat>
          <c:val>
            <c:numRef>
              <c:f>Foglio1!$J$5:$N$5</c:f>
              <c:numCache>
                <c:formatCode>0%</c:formatCode>
                <c:ptCount val="5"/>
                <c:pt idx="0">
                  <c:v>6.1479406577445758E-2</c:v>
                </c:pt>
                <c:pt idx="1">
                  <c:v>0.11579604318791735</c:v>
                </c:pt>
                <c:pt idx="2">
                  <c:v>0.1439954724018058</c:v>
                </c:pt>
                <c:pt idx="3">
                  <c:v>0.15493968499693694</c:v>
                </c:pt>
                <c:pt idx="4">
                  <c:v>0.11140540076556042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D-469F-824C-5DBE633B015A}"/>
            </c:ext>
          </c:extLst>
        </c:ser>
        <c:ser>
          <c:idx val="2"/>
          <c:order val="2"/>
          <c:tx>
            <c:strRef>
              <c:f>Foglio1!$I$6</c:f>
              <c:strCache>
                <c:ptCount val="1"/>
                <c:pt idx="0">
                  <c:v>PIE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Foglio1!$J$3:$N$3</c:f>
              <c:strCache>
                <c:ptCount val="5"/>
                <c:pt idx="0">
                  <c:v> Drammatico</c:v>
                </c:pt>
                <c:pt idx="1">
                  <c:v> Commedia</c:v>
                </c:pt>
                <c:pt idx="2">
                  <c:v> Biografico</c:v>
                </c:pt>
                <c:pt idx="3">
                  <c:v> Storico</c:v>
                </c:pt>
                <c:pt idx="4">
                  <c:v> Documentario</c:v>
                </c:pt>
              </c:strCache>
            </c:strRef>
          </c:cat>
          <c:val>
            <c:numRef>
              <c:f>Foglio1!$J$6:$N$6</c:f>
              <c:numCache>
                <c:formatCode>0%</c:formatCode>
                <c:ptCount val="5"/>
                <c:pt idx="0">
                  <c:v>6.0728118407856954E-2</c:v>
                </c:pt>
                <c:pt idx="1">
                  <c:v>9.0039318479685437E-2</c:v>
                </c:pt>
                <c:pt idx="2">
                  <c:v>4.2121725676220127E-2</c:v>
                </c:pt>
                <c:pt idx="3">
                  <c:v>6.06264388707137E-2</c:v>
                </c:pt>
                <c:pt idx="4">
                  <c:v>2.5105314713927376E-2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CD-469F-824C-5DBE633B015A}"/>
            </c:ext>
          </c:extLst>
        </c:ser>
        <c:ser>
          <c:idx val="3"/>
          <c:order val="3"/>
          <c:tx>
            <c:strRef>
              <c:f>Foglio1!$I$7</c:f>
              <c:strCache>
                <c:ptCount val="1"/>
                <c:pt idx="0">
                  <c:v>CAM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2CD-469F-824C-5DBE633B015A}"/>
                </c:ext>
              </c:extLst>
            </c:dLbl>
            <c:dLbl>
              <c:idx val="1"/>
              <c:layout>
                <c:manualLayout>
                  <c:x val="1.4203104392817287E-2"/>
                  <c:y val="-6.4814814814814811E-2"/>
                </c:manualLayout>
              </c:layout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CD-469F-824C-5DBE633B0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Foglio1!$J$3:$N$3</c:f>
              <c:strCache>
                <c:ptCount val="5"/>
                <c:pt idx="0">
                  <c:v> Drammatico</c:v>
                </c:pt>
                <c:pt idx="1">
                  <c:v> Commedia</c:v>
                </c:pt>
                <c:pt idx="2">
                  <c:v> Biografico</c:v>
                </c:pt>
                <c:pt idx="3">
                  <c:v> Storico</c:v>
                </c:pt>
                <c:pt idx="4">
                  <c:v> Documentario</c:v>
                </c:pt>
              </c:strCache>
            </c:strRef>
          </c:cat>
          <c:val>
            <c:numRef>
              <c:f>Foglio1!$J$7:$N$7</c:f>
              <c:numCache>
                <c:formatCode>0%</c:formatCode>
                <c:ptCount val="5"/>
                <c:pt idx="0">
                  <c:v>0.10094408133623817</c:v>
                </c:pt>
                <c:pt idx="1">
                  <c:v>7.3339886413280889E-2</c:v>
                </c:pt>
                <c:pt idx="2">
                  <c:v>5.0971702458538923E-2</c:v>
                </c:pt>
                <c:pt idx="3">
                  <c:v>4.9756927762652982E-2</c:v>
                </c:pt>
                <c:pt idx="4">
                  <c:v>8.7223893505178868E-2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CD-469F-824C-5DBE633B015A}"/>
            </c:ext>
          </c:extLst>
        </c:ser>
        <c:ser>
          <c:idx val="4"/>
          <c:order val="4"/>
          <c:tx>
            <c:strRef>
              <c:f>Foglio1!$I$8</c:f>
              <c:strCache>
                <c:ptCount val="1"/>
                <c:pt idx="0">
                  <c:v>EMR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2CD-469F-824C-5DBE633B015A}"/>
                </c:ext>
              </c:extLst>
            </c:dLbl>
            <c:dLbl>
              <c:idx val="3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2CD-469F-824C-5DBE633B015A}"/>
                </c:ext>
              </c:extLst>
            </c:dLbl>
            <c:dLbl>
              <c:idx val="4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2CD-469F-824C-5DBE633B0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Foglio1!$J$3:$N$3</c:f>
              <c:strCache>
                <c:ptCount val="5"/>
                <c:pt idx="0">
                  <c:v> Drammatico</c:v>
                </c:pt>
                <c:pt idx="1">
                  <c:v> Commedia</c:v>
                </c:pt>
                <c:pt idx="2">
                  <c:v> Biografico</c:v>
                </c:pt>
                <c:pt idx="3">
                  <c:v> Storico</c:v>
                </c:pt>
                <c:pt idx="4">
                  <c:v> Documentario</c:v>
                </c:pt>
              </c:strCache>
            </c:strRef>
          </c:cat>
          <c:val>
            <c:numRef>
              <c:f>Foglio1!$J$8:$N$8</c:f>
              <c:numCache>
                <c:formatCode>0%</c:formatCode>
                <c:ptCount val="5"/>
                <c:pt idx="0">
                  <c:v>4.0395787944807554E-2</c:v>
                </c:pt>
                <c:pt idx="1">
                  <c:v>3.639938043607769E-2</c:v>
                </c:pt>
                <c:pt idx="2">
                  <c:v>8.6349879559748002E-2</c:v>
                </c:pt>
                <c:pt idx="3">
                  <c:v>7.5020388856266718E-2</c:v>
                </c:pt>
                <c:pt idx="4">
                  <c:v>7.9578783516446414E-2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CD-469F-824C-5DBE633B01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227920"/>
        <c:axId val="180225424"/>
      </c:barChart>
      <c:catAx>
        <c:axId val="18022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0225424"/>
        <c:crosses val="autoZero"/>
        <c:auto val="1"/>
        <c:lblAlgn val="ctr"/>
        <c:lblOffset val="100"/>
        <c:noMultiLvlLbl val="0"/>
      </c:catAx>
      <c:valAx>
        <c:axId val="180225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022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70843835738664"/>
          <c:y val="4.1347331583552055E-2"/>
          <c:w val="0.70441918910277856"/>
          <c:h val="0.82886657917760276"/>
        </c:manualLayout>
      </c:layout>
      <c:doughnutChart>
        <c:varyColors val="1"/>
        <c:ser>
          <c:idx val="0"/>
          <c:order val="0"/>
          <c:tx>
            <c:strRef>
              <c:f>Foglio1!$G$1</c:f>
              <c:strCache>
                <c:ptCount val="1"/>
                <c:pt idx="0">
                  <c:v> Finzione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28-41BC-A872-EEAFACC0CCFF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28-41BC-A872-EEAFACC0CCFF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28-41BC-A872-EEAFACC0CCFF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28-41BC-A872-EEAFACC0CCFF}"/>
              </c:ext>
            </c:extLst>
          </c:dPt>
          <c:dLbls>
            <c:dLbl>
              <c:idx val="3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E28-41BC-A872-EEAFACC0CC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Foglio1!$F$2:$F$5</c:f>
              <c:strCache>
                <c:ptCount val="4"/>
                <c:pt idx="0">
                  <c:v>LAZ</c:v>
                </c:pt>
                <c:pt idx="1">
                  <c:v>CAM</c:v>
                </c:pt>
                <c:pt idx="2">
                  <c:v>LOM</c:v>
                </c:pt>
                <c:pt idx="3">
                  <c:v>PUG</c:v>
                </c:pt>
              </c:strCache>
            </c:strRef>
          </c:cat>
          <c:val>
            <c:numRef>
              <c:f>Foglio1!$G$2:$G$5</c:f>
              <c:numCache>
                <c:formatCode>0%</c:formatCode>
                <c:ptCount val="4"/>
                <c:pt idx="0">
                  <c:v>0.46994242458579688</c:v>
                </c:pt>
                <c:pt idx="1">
                  <c:v>7.8945173808934038E-2</c:v>
                </c:pt>
                <c:pt idx="2">
                  <c:v>7.7158899229743921E-2</c:v>
                </c:pt>
                <c:pt idx="3">
                  <c:v>5.8166424855798177E-2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28-41BC-A872-EEAFACC0CC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solidFill>
            <a:schemeClr val="accent1"/>
          </a:solidFill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18197725284342"/>
          <c:y val="7.6790359282227789E-3"/>
          <c:w val="0.69552529892096826"/>
          <c:h val="0.83976223905494207"/>
        </c:manualLayout>
      </c:layout>
      <c:doughnutChart>
        <c:varyColors val="1"/>
        <c:ser>
          <c:idx val="0"/>
          <c:order val="0"/>
          <c:tx>
            <c:strRef>
              <c:f>Foglio1!$G$8</c:f>
              <c:strCache>
                <c:ptCount val="1"/>
                <c:pt idx="0">
                  <c:v> Documentario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66-4527-A782-3AE61B52FBA5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66-4527-A782-3AE61B52FBA5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66-4527-A782-3AE61B52FBA5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66-4527-A782-3AE61B52FBA5}"/>
              </c:ext>
            </c:extLst>
          </c:dPt>
          <c:dLbls>
            <c:dLbl>
              <c:idx val="2"/>
              <c:spPr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366-4527-A782-3AE61B52FB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Foglio1!$F$9:$F$12</c:f>
              <c:strCache>
                <c:ptCount val="4"/>
                <c:pt idx="0">
                  <c:v>LAZ</c:v>
                </c:pt>
                <c:pt idx="1">
                  <c:v>LOM</c:v>
                </c:pt>
                <c:pt idx="2">
                  <c:v>EMR</c:v>
                </c:pt>
                <c:pt idx="3">
                  <c:v>CAM</c:v>
                </c:pt>
              </c:strCache>
            </c:strRef>
          </c:cat>
          <c:val>
            <c:numRef>
              <c:f>Foglio1!$G$9:$G$12</c:f>
              <c:numCache>
                <c:formatCode>0%</c:formatCode>
                <c:ptCount val="4"/>
                <c:pt idx="0">
                  <c:v>0.34797828938655218</c:v>
                </c:pt>
                <c:pt idx="1">
                  <c:v>0.13532380698176252</c:v>
                </c:pt>
                <c:pt idx="2">
                  <c:v>8.2911795247128606E-2</c:v>
                </c:pt>
                <c:pt idx="3">
                  <c:v>6.6090126003322397E-2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66-4527-A782-3AE61B52FB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Foglio4!$E$1</c:f>
              <c:strCache>
                <c:ptCount val="1"/>
                <c:pt idx="0">
                  <c:v>Legge 158/2017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Foglio4!$D$2:$D$21</c:f>
              <c:strCache>
                <c:ptCount val="20"/>
                <c:pt idx="0">
                  <c:v>LAZ</c:v>
                </c:pt>
                <c:pt idx="1">
                  <c:v>SIC</c:v>
                </c:pt>
                <c:pt idx="2">
                  <c:v>FVG</c:v>
                </c:pt>
                <c:pt idx="3">
                  <c:v>CAM</c:v>
                </c:pt>
                <c:pt idx="4">
                  <c:v>SAR</c:v>
                </c:pt>
                <c:pt idx="5">
                  <c:v>CAL</c:v>
                </c:pt>
                <c:pt idx="6">
                  <c:v>TOS</c:v>
                </c:pt>
                <c:pt idx="7">
                  <c:v>PIE</c:v>
                </c:pt>
                <c:pt idx="8">
                  <c:v>TAA</c:v>
                </c:pt>
                <c:pt idx="9">
                  <c:v>VEN</c:v>
                </c:pt>
                <c:pt idx="10">
                  <c:v>EMR</c:v>
                </c:pt>
                <c:pt idx="11">
                  <c:v>BAS</c:v>
                </c:pt>
                <c:pt idx="12">
                  <c:v>LOM</c:v>
                </c:pt>
                <c:pt idx="13">
                  <c:v>MAR</c:v>
                </c:pt>
                <c:pt idx="14">
                  <c:v>PUG</c:v>
                </c:pt>
                <c:pt idx="15">
                  <c:v>VDA</c:v>
                </c:pt>
                <c:pt idx="16">
                  <c:v>UMB</c:v>
                </c:pt>
                <c:pt idx="17">
                  <c:v>ABR</c:v>
                </c:pt>
                <c:pt idx="18">
                  <c:v>LIG</c:v>
                </c:pt>
                <c:pt idx="19">
                  <c:v>MOL</c:v>
                </c:pt>
              </c:strCache>
            </c:strRef>
          </c:cat>
          <c:val>
            <c:numRef>
              <c:f>Foglio4!$E$2:$E$21</c:f>
              <c:numCache>
                <c:formatCode>0%</c:formatCode>
                <c:ptCount val="20"/>
                <c:pt idx="0">
                  <c:v>4.6039514228747511E-2</c:v>
                </c:pt>
                <c:pt idx="1">
                  <c:v>3.6614101866956676E-2</c:v>
                </c:pt>
                <c:pt idx="2">
                  <c:v>2.7369947435200291E-2</c:v>
                </c:pt>
                <c:pt idx="3">
                  <c:v>6.0721406561537065E-2</c:v>
                </c:pt>
                <c:pt idx="4">
                  <c:v>5.6733732100779408E-2</c:v>
                </c:pt>
                <c:pt idx="5">
                  <c:v>5.8546311401123798E-2</c:v>
                </c:pt>
                <c:pt idx="6">
                  <c:v>2.211346746420156E-2</c:v>
                </c:pt>
                <c:pt idx="7">
                  <c:v>0.18977705274605763</c:v>
                </c:pt>
                <c:pt idx="8">
                  <c:v>4.5133224578575312E-2</c:v>
                </c:pt>
                <c:pt idx="9">
                  <c:v>5.3833605220228384E-2</c:v>
                </c:pt>
                <c:pt idx="10">
                  <c:v>2.5194852274787023E-2</c:v>
                </c:pt>
                <c:pt idx="11">
                  <c:v>1.794453507340946E-2</c:v>
                </c:pt>
                <c:pt idx="12">
                  <c:v>0.18995831067609209</c:v>
                </c:pt>
                <c:pt idx="13">
                  <c:v>2.9545042595613559E-2</c:v>
                </c:pt>
                <c:pt idx="14">
                  <c:v>1.5225666122892877E-2</c:v>
                </c:pt>
                <c:pt idx="15">
                  <c:v>1.3231828892514048E-2</c:v>
                </c:pt>
                <c:pt idx="16">
                  <c:v>1.105673373210078E-2</c:v>
                </c:pt>
                <c:pt idx="17">
                  <c:v>4.5314482508609755E-2</c:v>
                </c:pt>
                <c:pt idx="18">
                  <c:v>3.2988943266267896E-2</c:v>
                </c:pt>
                <c:pt idx="19">
                  <c:v>2.2657241254304877E-2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F7-4A31-B2F2-3778AFA7AFB1}"/>
            </c:ext>
          </c:extLst>
        </c:ser>
        <c:ser>
          <c:idx val="1"/>
          <c:order val="1"/>
          <c:tx>
            <c:strRef>
              <c:f>Foglio4!$F$1</c:f>
              <c:strCache>
                <c:ptCount val="1"/>
                <c:pt idx="0">
                  <c:v>Campione "piccoli comuni"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Foglio4!$D$2:$D$21</c:f>
              <c:strCache>
                <c:ptCount val="20"/>
                <c:pt idx="0">
                  <c:v>LAZ</c:v>
                </c:pt>
                <c:pt idx="1">
                  <c:v>SIC</c:v>
                </c:pt>
                <c:pt idx="2">
                  <c:v>FVG</c:v>
                </c:pt>
                <c:pt idx="3">
                  <c:v>CAM</c:v>
                </c:pt>
                <c:pt idx="4">
                  <c:v>SAR</c:v>
                </c:pt>
                <c:pt idx="5">
                  <c:v>CAL</c:v>
                </c:pt>
                <c:pt idx="6">
                  <c:v>TOS</c:v>
                </c:pt>
                <c:pt idx="7">
                  <c:v>PIE</c:v>
                </c:pt>
                <c:pt idx="8">
                  <c:v>TAA</c:v>
                </c:pt>
                <c:pt idx="9">
                  <c:v>VEN</c:v>
                </c:pt>
                <c:pt idx="10">
                  <c:v>EMR</c:v>
                </c:pt>
                <c:pt idx="11">
                  <c:v>BAS</c:v>
                </c:pt>
                <c:pt idx="12">
                  <c:v>LOM</c:v>
                </c:pt>
                <c:pt idx="13">
                  <c:v>MAR</c:v>
                </c:pt>
                <c:pt idx="14">
                  <c:v>PUG</c:v>
                </c:pt>
                <c:pt idx="15">
                  <c:v>VDA</c:v>
                </c:pt>
                <c:pt idx="16">
                  <c:v>UMB</c:v>
                </c:pt>
                <c:pt idx="17">
                  <c:v>ABR</c:v>
                </c:pt>
                <c:pt idx="18">
                  <c:v>LIG</c:v>
                </c:pt>
                <c:pt idx="19">
                  <c:v>MOL</c:v>
                </c:pt>
              </c:strCache>
            </c:strRef>
          </c:cat>
          <c:val>
            <c:numRef>
              <c:f>Foglio4!$F$2:$F$21</c:f>
              <c:numCache>
                <c:formatCode>0%</c:formatCode>
                <c:ptCount val="20"/>
                <c:pt idx="0">
                  <c:v>0.22346768481140639</c:v>
                </c:pt>
                <c:pt idx="1">
                  <c:v>8.4067808638205788E-2</c:v>
                </c:pt>
                <c:pt idx="2">
                  <c:v>8.2939436506464959E-2</c:v>
                </c:pt>
                <c:pt idx="3">
                  <c:v>7.882416006802706E-2</c:v>
                </c:pt>
                <c:pt idx="4">
                  <c:v>7.8519703852667974E-2</c:v>
                </c:pt>
                <c:pt idx="5">
                  <c:v>6.9382347616213563E-2</c:v>
                </c:pt>
                <c:pt idx="6">
                  <c:v>6.6495147190141643E-2</c:v>
                </c:pt>
                <c:pt idx="7">
                  <c:v>6.3207152131674743E-2</c:v>
                </c:pt>
                <c:pt idx="8">
                  <c:v>5.0618021324713658E-2</c:v>
                </c:pt>
                <c:pt idx="9">
                  <c:v>4.1676963161441399E-2</c:v>
                </c:pt>
                <c:pt idx="10">
                  <c:v>3.8409913388338726E-2</c:v>
                </c:pt>
                <c:pt idx="11">
                  <c:v>3.3858158976380955E-2</c:v>
                </c:pt>
                <c:pt idx="12">
                  <c:v>2.4100240824750794E-2</c:v>
                </c:pt>
                <c:pt idx="13">
                  <c:v>2.0491580219364799E-2</c:v>
                </c:pt>
                <c:pt idx="14">
                  <c:v>1.9715344678890082E-2</c:v>
                </c:pt>
                <c:pt idx="15">
                  <c:v>8.4280289159283095E-3</c:v>
                </c:pt>
                <c:pt idx="16">
                  <c:v>6.1256838160925475E-3</c:v>
                </c:pt>
                <c:pt idx="17">
                  <c:v>5.1442191309073555E-3</c:v>
                </c:pt>
                <c:pt idx="18">
                  <c:v>4.5284047483892887E-3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7-4A31-B2F2-3778AFA7A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7042976"/>
        <c:axId val="427043392"/>
      </c:barChart>
      <c:catAx>
        <c:axId val="4270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7043392"/>
        <c:crosses val="autoZero"/>
        <c:auto val="1"/>
        <c:lblAlgn val="ctr"/>
        <c:lblOffset val="100"/>
        <c:noMultiLvlLbl val="0"/>
      </c:catAx>
      <c:valAx>
        <c:axId val="4270433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704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200">
          <a:solidFill>
            <a:schemeClr val="bg1">
              <a:lumMod val="50000"/>
            </a:schemeClr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9551D-B128-4D48-87F4-278993046021}" type="datetimeFigureOut">
              <a:rPr lang="it-IT" smtClean="0"/>
              <a:t>31/08/22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EFD03-32AA-4EAF-9337-CF3730BE8A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54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FD03-32AA-4EAF-9337-CF3730BE8A1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01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FD03-32AA-4EAF-9337-CF3730BE8A1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395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FD03-32AA-4EAF-9337-CF3730BE8A1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14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FD03-32AA-4EAF-9337-CF3730BE8A1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53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FD03-32AA-4EAF-9337-CF3730BE8A1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498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FD03-32AA-4EAF-9337-CF3730BE8A1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76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FD03-32AA-4EAF-9337-CF3730BE8A1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FD03-32AA-4EAF-9337-CF3730BE8A1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21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EFD03-32AA-4EAF-9337-CF3730BE8A1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60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0373D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pc="-155" dirty="0"/>
              <a:t>V</a:t>
            </a:r>
            <a:r>
              <a:rPr spc="-130" dirty="0"/>
              <a:t>A</a:t>
            </a:r>
            <a:r>
              <a:rPr spc="-120" dirty="0"/>
              <a:t>L</a:t>
            </a:r>
            <a:r>
              <a:rPr spc="-125" dirty="0"/>
              <a:t>U</a:t>
            </a:r>
            <a:r>
              <a:rPr spc="-190" dirty="0"/>
              <a:t>T</a:t>
            </a:r>
            <a:r>
              <a:rPr spc="-95" dirty="0"/>
              <a:t>AZIONE</a:t>
            </a:r>
            <a:r>
              <a:rPr spc="-145" dirty="0"/>
              <a:t> </a:t>
            </a:r>
            <a:r>
              <a:rPr spc="-110" dirty="0"/>
              <a:t>DI</a:t>
            </a:r>
            <a:r>
              <a:rPr spc="-145" dirty="0"/>
              <a:t> </a:t>
            </a:r>
            <a:r>
              <a:rPr spc="-15" dirty="0"/>
              <a:t>IM</a:t>
            </a:r>
            <a:r>
              <a:rPr spc="-65" dirty="0"/>
              <a:t>P</a:t>
            </a:r>
            <a:r>
              <a:rPr spc="-220" dirty="0"/>
              <a:t>A</a:t>
            </a:r>
            <a:r>
              <a:rPr spc="-160" dirty="0"/>
              <a:t>T</a:t>
            </a:r>
            <a:r>
              <a:rPr spc="-190" dirty="0"/>
              <a:t>T</a:t>
            </a:r>
            <a:r>
              <a:rPr spc="-180" dirty="0"/>
              <a:t>O</a:t>
            </a:r>
            <a:r>
              <a:rPr spc="-145" dirty="0"/>
              <a:t> </a:t>
            </a:r>
            <a:r>
              <a:rPr spc="-35" dirty="0"/>
              <a:t>L</a:t>
            </a:r>
            <a:r>
              <a:rPr spc="-50" dirty="0"/>
              <a:t>E</a:t>
            </a:r>
            <a:r>
              <a:rPr spc="-105" dirty="0"/>
              <a:t>GGE</a:t>
            </a:r>
            <a:r>
              <a:rPr spc="-145" dirty="0"/>
              <a:t> </a:t>
            </a:r>
            <a:r>
              <a:rPr spc="-90" dirty="0"/>
              <a:t>CINEMA</a:t>
            </a:r>
            <a:r>
              <a:rPr spc="-145" dirty="0"/>
              <a:t> </a:t>
            </a:r>
            <a:r>
              <a:rPr spc="15" dirty="0"/>
              <a:t>E</a:t>
            </a:r>
            <a:r>
              <a:rPr spc="-145" dirty="0"/>
              <a:t> </a:t>
            </a:r>
            <a:r>
              <a:rPr spc="-160" dirty="0"/>
              <a:t>A</a:t>
            </a:r>
            <a:r>
              <a:rPr spc="-110" dirty="0"/>
              <a:t>UDI</a:t>
            </a:r>
            <a:r>
              <a:rPr spc="-165" dirty="0"/>
              <a:t>O</a:t>
            </a:r>
            <a:r>
              <a:rPr spc="-65" dirty="0"/>
              <a:t>VISI</a:t>
            </a:r>
            <a:r>
              <a:rPr spc="-114" dirty="0"/>
              <a:t>V</a:t>
            </a:r>
            <a:r>
              <a:rPr spc="-180" dirty="0"/>
              <a:t>O</a:t>
            </a:r>
            <a:r>
              <a:rPr spc="-145" dirty="0"/>
              <a:t> </a:t>
            </a:r>
            <a:r>
              <a:rPr spc="-110"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A8A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0373D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pc="-155" dirty="0"/>
              <a:t>V</a:t>
            </a:r>
            <a:r>
              <a:rPr spc="-130" dirty="0"/>
              <a:t>A</a:t>
            </a:r>
            <a:r>
              <a:rPr spc="-120" dirty="0"/>
              <a:t>L</a:t>
            </a:r>
            <a:r>
              <a:rPr spc="-125" dirty="0"/>
              <a:t>U</a:t>
            </a:r>
            <a:r>
              <a:rPr spc="-190" dirty="0"/>
              <a:t>T</a:t>
            </a:r>
            <a:r>
              <a:rPr spc="-95" dirty="0"/>
              <a:t>AZIONE</a:t>
            </a:r>
            <a:r>
              <a:rPr spc="-145" dirty="0"/>
              <a:t> </a:t>
            </a:r>
            <a:r>
              <a:rPr spc="-110" dirty="0"/>
              <a:t>DI</a:t>
            </a:r>
            <a:r>
              <a:rPr spc="-145" dirty="0"/>
              <a:t> </a:t>
            </a:r>
            <a:r>
              <a:rPr spc="-15" dirty="0"/>
              <a:t>IM</a:t>
            </a:r>
            <a:r>
              <a:rPr spc="-65" dirty="0"/>
              <a:t>P</a:t>
            </a:r>
            <a:r>
              <a:rPr spc="-220" dirty="0"/>
              <a:t>A</a:t>
            </a:r>
            <a:r>
              <a:rPr spc="-160" dirty="0"/>
              <a:t>T</a:t>
            </a:r>
            <a:r>
              <a:rPr spc="-190" dirty="0"/>
              <a:t>T</a:t>
            </a:r>
            <a:r>
              <a:rPr spc="-180" dirty="0"/>
              <a:t>O</a:t>
            </a:r>
            <a:r>
              <a:rPr spc="-145" dirty="0"/>
              <a:t> </a:t>
            </a:r>
            <a:r>
              <a:rPr spc="-35" dirty="0"/>
              <a:t>L</a:t>
            </a:r>
            <a:r>
              <a:rPr spc="-50" dirty="0"/>
              <a:t>E</a:t>
            </a:r>
            <a:r>
              <a:rPr spc="-105" dirty="0"/>
              <a:t>GGE</a:t>
            </a:r>
            <a:r>
              <a:rPr spc="-145" dirty="0"/>
              <a:t> </a:t>
            </a:r>
            <a:r>
              <a:rPr spc="-90" dirty="0"/>
              <a:t>CINEMA</a:t>
            </a:r>
            <a:r>
              <a:rPr spc="-145" dirty="0"/>
              <a:t> </a:t>
            </a:r>
            <a:r>
              <a:rPr spc="15" dirty="0"/>
              <a:t>E</a:t>
            </a:r>
            <a:r>
              <a:rPr spc="-145" dirty="0"/>
              <a:t> </a:t>
            </a:r>
            <a:r>
              <a:rPr spc="-160" dirty="0"/>
              <a:t>A</a:t>
            </a:r>
            <a:r>
              <a:rPr spc="-110" dirty="0"/>
              <a:t>UDI</a:t>
            </a:r>
            <a:r>
              <a:rPr spc="-165" dirty="0"/>
              <a:t>O</a:t>
            </a:r>
            <a:r>
              <a:rPr spc="-65" dirty="0"/>
              <a:t>VISI</a:t>
            </a:r>
            <a:r>
              <a:rPr spc="-114" dirty="0"/>
              <a:t>V</a:t>
            </a:r>
            <a:r>
              <a:rPr spc="-180" dirty="0"/>
              <a:t>O</a:t>
            </a:r>
            <a:r>
              <a:rPr spc="-145" dirty="0"/>
              <a:t> </a:t>
            </a:r>
            <a:r>
              <a:rPr spc="-110"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A8A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0373D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pc="-155" dirty="0"/>
              <a:t>V</a:t>
            </a:r>
            <a:r>
              <a:rPr spc="-130" dirty="0"/>
              <a:t>A</a:t>
            </a:r>
            <a:r>
              <a:rPr spc="-120" dirty="0"/>
              <a:t>L</a:t>
            </a:r>
            <a:r>
              <a:rPr spc="-125" dirty="0"/>
              <a:t>U</a:t>
            </a:r>
            <a:r>
              <a:rPr spc="-190" dirty="0"/>
              <a:t>T</a:t>
            </a:r>
            <a:r>
              <a:rPr spc="-95" dirty="0"/>
              <a:t>AZIONE</a:t>
            </a:r>
            <a:r>
              <a:rPr spc="-145" dirty="0"/>
              <a:t> </a:t>
            </a:r>
            <a:r>
              <a:rPr spc="-110" dirty="0"/>
              <a:t>DI</a:t>
            </a:r>
            <a:r>
              <a:rPr spc="-145" dirty="0"/>
              <a:t> </a:t>
            </a:r>
            <a:r>
              <a:rPr spc="-15" dirty="0"/>
              <a:t>IM</a:t>
            </a:r>
            <a:r>
              <a:rPr spc="-65" dirty="0"/>
              <a:t>P</a:t>
            </a:r>
            <a:r>
              <a:rPr spc="-220" dirty="0"/>
              <a:t>A</a:t>
            </a:r>
            <a:r>
              <a:rPr spc="-160" dirty="0"/>
              <a:t>T</a:t>
            </a:r>
            <a:r>
              <a:rPr spc="-190" dirty="0"/>
              <a:t>T</a:t>
            </a:r>
            <a:r>
              <a:rPr spc="-180" dirty="0"/>
              <a:t>O</a:t>
            </a:r>
            <a:r>
              <a:rPr spc="-145" dirty="0"/>
              <a:t> </a:t>
            </a:r>
            <a:r>
              <a:rPr spc="-35" dirty="0"/>
              <a:t>L</a:t>
            </a:r>
            <a:r>
              <a:rPr spc="-50" dirty="0"/>
              <a:t>E</a:t>
            </a:r>
            <a:r>
              <a:rPr spc="-105" dirty="0"/>
              <a:t>GGE</a:t>
            </a:r>
            <a:r>
              <a:rPr spc="-145" dirty="0"/>
              <a:t> </a:t>
            </a:r>
            <a:r>
              <a:rPr spc="-90" dirty="0"/>
              <a:t>CINEMA</a:t>
            </a:r>
            <a:r>
              <a:rPr spc="-145" dirty="0"/>
              <a:t> </a:t>
            </a:r>
            <a:r>
              <a:rPr spc="15" dirty="0"/>
              <a:t>E</a:t>
            </a:r>
            <a:r>
              <a:rPr spc="-145" dirty="0"/>
              <a:t> </a:t>
            </a:r>
            <a:r>
              <a:rPr spc="-160" dirty="0"/>
              <a:t>A</a:t>
            </a:r>
            <a:r>
              <a:rPr spc="-110" dirty="0"/>
              <a:t>UDI</a:t>
            </a:r>
            <a:r>
              <a:rPr spc="-165" dirty="0"/>
              <a:t>O</a:t>
            </a:r>
            <a:r>
              <a:rPr spc="-65" dirty="0"/>
              <a:t>VISI</a:t>
            </a:r>
            <a:r>
              <a:rPr spc="-114" dirty="0"/>
              <a:t>V</a:t>
            </a:r>
            <a:r>
              <a:rPr spc="-180" dirty="0"/>
              <a:t>O</a:t>
            </a:r>
            <a:r>
              <a:rPr spc="-145" dirty="0"/>
              <a:t> </a:t>
            </a:r>
            <a:r>
              <a:rPr spc="-110"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35884"/>
            <a:ext cx="12192000" cy="4567555"/>
          </a:xfrm>
          <a:custGeom>
            <a:avLst/>
            <a:gdLst/>
            <a:ahLst/>
            <a:cxnLst/>
            <a:rect l="l" t="t" r="r" b="b"/>
            <a:pathLst>
              <a:path w="12192000" h="4567555">
                <a:moveTo>
                  <a:pt x="0" y="0"/>
                </a:moveTo>
                <a:lnTo>
                  <a:pt x="0" y="4567125"/>
                </a:lnTo>
                <a:lnTo>
                  <a:pt x="12192000" y="4567125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A8A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0373D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pc="-155" dirty="0"/>
              <a:t>V</a:t>
            </a:r>
            <a:r>
              <a:rPr spc="-130" dirty="0"/>
              <a:t>A</a:t>
            </a:r>
            <a:r>
              <a:rPr spc="-120" dirty="0"/>
              <a:t>L</a:t>
            </a:r>
            <a:r>
              <a:rPr spc="-125" dirty="0"/>
              <a:t>U</a:t>
            </a:r>
            <a:r>
              <a:rPr spc="-190" dirty="0"/>
              <a:t>T</a:t>
            </a:r>
            <a:r>
              <a:rPr spc="-95" dirty="0"/>
              <a:t>AZIONE</a:t>
            </a:r>
            <a:r>
              <a:rPr spc="-145" dirty="0"/>
              <a:t> </a:t>
            </a:r>
            <a:r>
              <a:rPr spc="-110" dirty="0"/>
              <a:t>DI</a:t>
            </a:r>
            <a:r>
              <a:rPr spc="-145" dirty="0"/>
              <a:t> </a:t>
            </a:r>
            <a:r>
              <a:rPr spc="-15" dirty="0"/>
              <a:t>IM</a:t>
            </a:r>
            <a:r>
              <a:rPr spc="-65" dirty="0"/>
              <a:t>P</a:t>
            </a:r>
            <a:r>
              <a:rPr spc="-220" dirty="0"/>
              <a:t>A</a:t>
            </a:r>
            <a:r>
              <a:rPr spc="-160" dirty="0"/>
              <a:t>T</a:t>
            </a:r>
            <a:r>
              <a:rPr spc="-190" dirty="0"/>
              <a:t>T</a:t>
            </a:r>
            <a:r>
              <a:rPr spc="-180" dirty="0"/>
              <a:t>O</a:t>
            </a:r>
            <a:r>
              <a:rPr spc="-145" dirty="0"/>
              <a:t> </a:t>
            </a:r>
            <a:r>
              <a:rPr spc="-35" dirty="0"/>
              <a:t>L</a:t>
            </a:r>
            <a:r>
              <a:rPr spc="-50" dirty="0"/>
              <a:t>E</a:t>
            </a:r>
            <a:r>
              <a:rPr spc="-105" dirty="0"/>
              <a:t>GGE</a:t>
            </a:r>
            <a:r>
              <a:rPr spc="-145" dirty="0"/>
              <a:t> </a:t>
            </a:r>
            <a:r>
              <a:rPr spc="-90" dirty="0"/>
              <a:t>CINEMA</a:t>
            </a:r>
            <a:r>
              <a:rPr spc="-145" dirty="0"/>
              <a:t> </a:t>
            </a:r>
            <a:r>
              <a:rPr spc="15" dirty="0"/>
              <a:t>E</a:t>
            </a:r>
            <a:r>
              <a:rPr spc="-145" dirty="0"/>
              <a:t> </a:t>
            </a:r>
            <a:r>
              <a:rPr spc="-160" dirty="0"/>
              <a:t>A</a:t>
            </a:r>
            <a:r>
              <a:rPr spc="-110" dirty="0"/>
              <a:t>UDI</a:t>
            </a:r>
            <a:r>
              <a:rPr spc="-165" dirty="0"/>
              <a:t>O</a:t>
            </a:r>
            <a:r>
              <a:rPr spc="-65" dirty="0"/>
              <a:t>VISI</a:t>
            </a:r>
            <a:r>
              <a:rPr spc="-114" dirty="0"/>
              <a:t>V</a:t>
            </a:r>
            <a:r>
              <a:rPr spc="-180" dirty="0"/>
              <a:t>O</a:t>
            </a:r>
            <a:r>
              <a:rPr spc="-145" dirty="0"/>
              <a:t> </a:t>
            </a:r>
            <a:r>
              <a:rPr spc="-110"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0373D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pc="-155" dirty="0"/>
              <a:t>V</a:t>
            </a:r>
            <a:r>
              <a:rPr spc="-130" dirty="0"/>
              <a:t>A</a:t>
            </a:r>
            <a:r>
              <a:rPr spc="-120" dirty="0"/>
              <a:t>L</a:t>
            </a:r>
            <a:r>
              <a:rPr spc="-125" dirty="0"/>
              <a:t>U</a:t>
            </a:r>
            <a:r>
              <a:rPr spc="-190" dirty="0"/>
              <a:t>T</a:t>
            </a:r>
            <a:r>
              <a:rPr spc="-95" dirty="0"/>
              <a:t>AZIONE</a:t>
            </a:r>
            <a:r>
              <a:rPr spc="-145" dirty="0"/>
              <a:t> </a:t>
            </a:r>
            <a:r>
              <a:rPr spc="-110" dirty="0"/>
              <a:t>DI</a:t>
            </a:r>
            <a:r>
              <a:rPr spc="-145" dirty="0"/>
              <a:t> </a:t>
            </a:r>
            <a:r>
              <a:rPr spc="-15" dirty="0"/>
              <a:t>IM</a:t>
            </a:r>
            <a:r>
              <a:rPr spc="-65" dirty="0"/>
              <a:t>P</a:t>
            </a:r>
            <a:r>
              <a:rPr spc="-220" dirty="0"/>
              <a:t>A</a:t>
            </a:r>
            <a:r>
              <a:rPr spc="-160" dirty="0"/>
              <a:t>T</a:t>
            </a:r>
            <a:r>
              <a:rPr spc="-190" dirty="0"/>
              <a:t>T</a:t>
            </a:r>
            <a:r>
              <a:rPr spc="-180" dirty="0"/>
              <a:t>O</a:t>
            </a:r>
            <a:r>
              <a:rPr spc="-145" dirty="0"/>
              <a:t> </a:t>
            </a:r>
            <a:r>
              <a:rPr spc="-35" dirty="0"/>
              <a:t>L</a:t>
            </a:r>
            <a:r>
              <a:rPr spc="-50" dirty="0"/>
              <a:t>E</a:t>
            </a:r>
            <a:r>
              <a:rPr spc="-105" dirty="0"/>
              <a:t>GGE</a:t>
            </a:r>
            <a:r>
              <a:rPr spc="-145" dirty="0"/>
              <a:t> </a:t>
            </a:r>
            <a:r>
              <a:rPr spc="-90" dirty="0"/>
              <a:t>CINEMA</a:t>
            </a:r>
            <a:r>
              <a:rPr spc="-145" dirty="0"/>
              <a:t> </a:t>
            </a:r>
            <a:r>
              <a:rPr spc="15" dirty="0"/>
              <a:t>E</a:t>
            </a:r>
            <a:r>
              <a:rPr spc="-145" dirty="0"/>
              <a:t> </a:t>
            </a:r>
            <a:r>
              <a:rPr spc="-160" dirty="0"/>
              <a:t>A</a:t>
            </a:r>
            <a:r>
              <a:rPr spc="-110" dirty="0"/>
              <a:t>UDI</a:t>
            </a:r>
            <a:r>
              <a:rPr spc="-165" dirty="0"/>
              <a:t>O</a:t>
            </a:r>
            <a:r>
              <a:rPr spc="-65" dirty="0"/>
              <a:t>VISI</a:t>
            </a:r>
            <a:r>
              <a:rPr spc="-114" dirty="0"/>
              <a:t>V</a:t>
            </a:r>
            <a:r>
              <a:rPr spc="-180" dirty="0"/>
              <a:t>O</a:t>
            </a:r>
            <a:r>
              <a:rPr spc="-145" dirty="0"/>
              <a:t> </a:t>
            </a:r>
            <a:r>
              <a:rPr spc="-110"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6940" y="165100"/>
            <a:ext cx="527811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AA8A6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2512" y="1319212"/>
            <a:ext cx="9480550" cy="1704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1000" y="6311963"/>
            <a:ext cx="5169535" cy="315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30373D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pc="-155" dirty="0"/>
              <a:t>V</a:t>
            </a:r>
            <a:r>
              <a:rPr spc="-130" dirty="0"/>
              <a:t>A</a:t>
            </a:r>
            <a:r>
              <a:rPr spc="-120" dirty="0"/>
              <a:t>L</a:t>
            </a:r>
            <a:r>
              <a:rPr spc="-125" dirty="0"/>
              <a:t>U</a:t>
            </a:r>
            <a:r>
              <a:rPr spc="-190" dirty="0"/>
              <a:t>T</a:t>
            </a:r>
            <a:r>
              <a:rPr spc="-95" dirty="0"/>
              <a:t>AZIONE</a:t>
            </a:r>
            <a:r>
              <a:rPr spc="-145" dirty="0"/>
              <a:t> </a:t>
            </a:r>
            <a:r>
              <a:rPr spc="-110" dirty="0"/>
              <a:t>DI</a:t>
            </a:r>
            <a:r>
              <a:rPr spc="-145" dirty="0"/>
              <a:t> </a:t>
            </a:r>
            <a:r>
              <a:rPr spc="-15" dirty="0"/>
              <a:t>IM</a:t>
            </a:r>
            <a:r>
              <a:rPr spc="-65" dirty="0"/>
              <a:t>P</a:t>
            </a:r>
            <a:r>
              <a:rPr spc="-220" dirty="0"/>
              <a:t>A</a:t>
            </a:r>
            <a:r>
              <a:rPr spc="-160" dirty="0"/>
              <a:t>T</a:t>
            </a:r>
            <a:r>
              <a:rPr spc="-190" dirty="0"/>
              <a:t>T</a:t>
            </a:r>
            <a:r>
              <a:rPr spc="-180" dirty="0"/>
              <a:t>O</a:t>
            </a:r>
            <a:r>
              <a:rPr spc="-145" dirty="0"/>
              <a:t> </a:t>
            </a:r>
            <a:r>
              <a:rPr spc="-35" dirty="0"/>
              <a:t>L</a:t>
            </a:r>
            <a:r>
              <a:rPr spc="-50" dirty="0"/>
              <a:t>E</a:t>
            </a:r>
            <a:r>
              <a:rPr spc="-105" dirty="0"/>
              <a:t>GGE</a:t>
            </a:r>
            <a:r>
              <a:rPr spc="-145" dirty="0"/>
              <a:t> </a:t>
            </a:r>
            <a:r>
              <a:rPr spc="-90" dirty="0"/>
              <a:t>CINEMA</a:t>
            </a:r>
            <a:r>
              <a:rPr spc="-145" dirty="0"/>
              <a:t> </a:t>
            </a:r>
            <a:r>
              <a:rPr spc="15" dirty="0"/>
              <a:t>E</a:t>
            </a:r>
            <a:r>
              <a:rPr spc="-145" dirty="0"/>
              <a:t> </a:t>
            </a:r>
            <a:r>
              <a:rPr spc="-160" dirty="0"/>
              <a:t>A</a:t>
            </a:r>
            <a:r>
              <a:rPr spc="-110" dirty="0"/>
              <a:t>UDI</a:t>
            </a:r>
            <a:r>
              <a:rPr spc="-165" dirty="0"/>
              <a:t>O</a:t>
            </a:r>
            <a:r>
              <a:rPr spc="-65" dirty="0"/>
              <a:t>VISI</a:t>
            </a:r>
            <a:r>
              <a:rPr spc="-114" dirty="0"/>
              <a:t>V</a:t>
            </a:r>
            <a:r>
              <a:rPr spc="-180" dirty="0"/>
              <a:t>O</a:t>
            </a:r>
            <a:r>
              <a:rPr spc="-145" dirty="0"/>
              <a:t> </a:t>
            </a:r>
            <a:r>
              <a:rPr spc="-110"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2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3.jpeg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37.jpeg"/><Relationship Id="rId7" Type="http://schemas.openxmlformats.org/officeDocument/2006/relationships/chart" Target="../charts/chart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a.tibaldi@ptsclas.com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mariagrazia.fanchi@unicatt.it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onica.sardelli@cultura.gov.it" TargetMode="External"/><Relationship Id="rId11" Type="http://schemas.openxmlformats.org/officeDocument/2006/relationships/hyperlink" Target="https://cinema.cultura.gov.it/comunicazione/eventi-e-pubblicazioni/valutazione-di-impatto/" TargetMode="External"/><Relationship Id="rId5" Type="http://schemas.openxmlformats.org/officeDocument/2006/relationships/hyperlink" Target="mailto:bruno.zambardino@cultura.gov.it" TargetMode="External"/><Relationship Id="rId10" Type="http://schemas.openxmlformats.org/officeDocument/2006/relationships/hyperlink" Target="mailto:matteo.tarantino@unicatt.it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gaia.amadori@unicatt.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chart" Target="../charts/chart3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6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8.sv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26.sv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0600" y="2717800"/>
            <a:ext cx="7675880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4700" dirty="0">
                <a:solidFill>
                  <a:schemeClr val="bg2"/>
                </a:solidFill>
              </a:rPr>
              <a:t>C’</a:t>
            </a:r>
            <a:r>
              <a:rPr lang="it-IT" sz="4700" cap="all" dirty="0">
                <a:solidFill>
                  <a:schemeClr val="bg2"/>
                </a:solidFill>
              </a:rPr>
              <a:t>è</a:t>
            </a:r>
            <a:r>
              <a:rPr lang="it-IT" sz="4700" dirty="0">
                <a:solidFill>
                  <a:schemeClr val="bg2"/>
                </a:solidFill>
              </a:rPr>
              <a:t> SPAZIO PER TUTTI</a:t>
            </a:r>
            <a:endParaRPr sz="4700" dirty="0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4550" y="3085849"/>
            <a:ext cx="8855710" cy="1810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2900" b="1" spc="25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2900" b="1" spc="270" dirty="0">
                <a:solidFill>
                  <a:srgbClr val="FFFFFF"/>
                </a:solidFill>
                <a:latin typeface="Calibri"/>
                <a:cs typeface="Calibri"/>
              </a:rPr>
              <a:t>LE LOCATION DELLE PRODUZIONI CINEMATOGRAFICHE E AUDIOVISIVE ITALIANE FINANZIATE DALLA L. 220/2016 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05388" y="809"/>
            <a:ext cx="975994" cy="975994"/>
          </a:xfrm>
          <a:custGeom>
            <a:avLst/>
            <a:gdLst/>
            <a:ahLst/>
            <a:cxnLst/>
            <a:rect l="l" t="t" r="r" b="b"/>
            <a:pathLst>
              <a:path w="975995" h="975994">
                <a:moveTo>
                  <a:pt x="975537" y="0"/>
                </a:moveTo>
                <a:lnTo>
                  <a:pt x="0" y="0"/>
                </a:lnTo>
                <a:lnTo>
                  <a:pt x="0" y="975537"/>
                </a:lnTo>
                <a:lnTo>
                  <a:pt x="975537" y="975537"/>
                </a:lnTo>
                <a:lnTo>
                  <a:pt x="975537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2923" y="809"/>
            <a:ext cx="975994" cy="975994"/>
          </a:xfrm>
          <a:custGeom>
            <a:avLst/>
            <a:gdLst/>
            <a:ahLst/>
            <a:cxnLst/>
            <a:rect l="l" t="t" r="r" b="b"/>
            <a:pathLst>
              <a:path w="975995" h="975994">
                <a:moveTo>
                  <a:pt x="975537" y="0"/>
                </a:moveTo>
                <a:lnTo>
                  <a:pt x="0" y="0"/>
                </a:lnTo>
                <a:lnTo>
                  <a:pt x="0" y="975537"/>
                </a:lnTo>
                <a:lnTo>
                  <a:pt x="975537" y="975537"/>
                </a:lnTo>
                <a:lnTo>
                  <a:pt x="975537" y="0"/>
                </a:lnTo>
                <a:close/>
              </a:path>
            </a:pathLst>
          </a:custGeom>
          <a:solidFill>
            <a:srgbClr val="0066C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80458" y="809"/>
            <a:ext cx="975994" cy="975994"/>
          </a:xfrm>
          <a:custGeom>
            <a:avLst/>
            <a:gdLst/>
            <a:ahLst/>
            <a:cxnLst/>
            <a:rect l="l" t="t" r="r" b="b"/>
            <a:pathLst>
              <a:path w="975995" h="975994">
                <a:moveTo>
                  <a:pt x="975537" y="0"/>
                </a:moveTo>
                <a:lnTo>
                  <a:pt x="0" y="0"/>
                </a:lnTo>
                <a:lnTo>
                  <a:pt x="0" y="975537"/>
                </a:lnTo>
                <a:lnTo>
                  <a:pt x="975537" y="975537"/>
                </a:lnTo>
                <a:lnTo>
                  <a:pt x="975537" y="0"/>
                </a:lnTo>
                <a:close/>
              </a:path>
            </a:pathLst>
          </a:custGeom>
          <a:solidFill>
            <a:srgbClr val="0066C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67993" y="809"/>
            <a:ext cx="975994" cy="975994"/>
          </a:xfrm>
          <a:custGeom>
            <a:avLst/>
            <a:gdLst/>
            <a:ahLst/>
            <a:cxnLst/>
            <a:rect l="l" t="t" r="r" b="b"/>
            <a:pathLst>
              <a:path w="975995" h="975994">
                <a:moveTo>
                  <a:pt x="975537" y="0"/>
                </a:moveTo>
                <a:lnTo>
                  <a:pt x="0" y="0"/>
                </a:lnTo>
                <a:lnTo>
                  <a:pt x="0" y="975537"/>
                </a:lnTo>
                <a:lnTo>
                  <a:pt x="975537" y="975537"/>
                </a:lnTo>
                <a:lnTo>
                  <a:pt x="975537" y="0"/>
                </a:lnTo>
                <a:close/>
              </a:path>
            </a:pathLst>
          </a:custGeom>
          <a:solidFill>
            <a:srgbClr val="0066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22727" y="809"/>
            <a:ext cx="969644" cy="975994"/>
          </a:xfrm>
          <a:custGeom>
            <a:avLst/>
            <a:gdLst/>
            <a:ahLst/>
            <a:cxnLst/>
            <a:rect l="l" t="t" r="r" b="b"/>
            <a:pathLst>
              <a:path w="969645" h="975994">
                <a:moveTo>
                  <a:pt x="0" y="975537"/>
                </a:moveTo>
                <a:lnTo>
                  <a:pt x="969272" y="975537"/>
                </a:lnTo>
                <a:lnTo>
                  <a:pt x="969272" y="0"/>
                </a:lnTo>
                <a:lnTo>
                  <a:pt x="0" y="0"/>
                </a:lnTo>
                <a:lnTo>
                  <a:pt x="0" y="975537"/>
                </a:lnTo>
                <a:close/>
              </a:path>
            </a:pathLst>
          </a:custGeom>
          <a:solidFill>
            <a:srgbClr val="0066CC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6070357"/>
            <a:ext cx="12192000" cy="788035"/>
            <a:chOff x="0" y="6070357"/>
            <a:chExt cx="12192000" cy="788035"/>
          </a:xfrm>
        </p:grpSpPr>
        <p:sp>
          <p:nvSpPr>
            <p:cNvPr id="10" name="object 10"/>
            <p:cNvSpPr/>
            <p:nvPr/>
          </p:nvSpPr>
          <p:spPr>
            <a:xfrm>
              <a:off x="0" y="6070357"/>
              <a:ext cx="12192000" cy="788035"/>
            </a:xfrm>
            <a:custGeom>
              <a:avLst/>
              <a:gdLst/>
              <a:ahLst/>
              <a:cxnLst/>
              <a:rect l="l" t="t" r="r" b="b"/>
              <a:pathLst>
                <a:path w="12192000" h="788034">
                  <a:moveTo>
                    <a:pt x="0" y="787642"/>
                  </a:moveTo>
                  <a:lnTo>
                    <a:pt x="12192000" y="78764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87642"/>
                  </a:lnTo>
                  <a:close/>
                </a:path>
              </a:pathLst>
            </a:custGeom>
            <a:solidFill>
              <a:srgbClr val="000000">
                <a:alpha val="34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793" y="6232822"/>
              <a:ext cx="1189695" cy="4884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94234" y="6309536"/>
              <a:ext cx="896222" cy="365601"/>
            </a:xfrm>
            <a:prstGeom prst="rect">
              <a:avLst/>
            </a:prstGeom>
          </p:spPr>
        </p:pic>
      </p:grpSp>
      <p:sp>
        <p:nvSpPr>
          <p:cNvPr id="14" name="object 105">
            <a:extLst>
              <a:ext uri="{FF2B5EF4-FFF2-40B4-BE49-F238E27FC236}">
                <a16:creationId xmlns:a16="http://schemas.microsoft.com/office/drawing/2014/main" id="{A7D07728-DE00-1485-0060-484C0CFA74F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7356" y="6309536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50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E0CFDC2-A11B-AB10-6A22-51DBA1B75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00" y="6251820"/>
            <a:ext cx="896400" cy="4504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04">
            <a:extLst>
              <a:ext uri="{FF2B5EF4-FFF2-40B4-BE49-F238E27FC236}">
                <a16:creationId xmlns:a16="http://schemas.microsoft.com/office/drawing/2014/main" id="{A59015FF-46DC-F86C-3981-028645A365FC}"/>
              </a:ext>
            </a:extLst>
          </p:cNvPr>
          <p:cNvPicPr/>
          <p:nvPr/>
        </p:nvPicPr>
        <p:blipFill rotWithShape="1">
          <a:blip r:embed="rId2" cstate="print"/>
          <a:srcRect r="58165"/>
          <a:stretch/>
        </p:blipFill>
        <p:spPr>
          <a:xfrm>
            <a:off x="11485946" y="6261537"/>
            <a:ext cx="497707" cy="520263"/>
          </a:xfrm>
          <a:prstGeom prst="rect">
            <a:avLst/>
          </a:prstGeom>
        </p:spPr>
      </p:pic>
      <p:pic>
        <p:nvPicPr>
          <p:cNvPr id="8" name="object 102">
            <a:extLst>
              <a:ext uri="{FF2B5EF4-FFF2-40B4-BE49-F238E27FC236}">
                <a16:creationId xmlns:a16="http://schemas.microsoft.com/office/drawing/2014/main" id="{2073FAEE-C550-8A05-7428-B455E2D75EA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17761" y="178282"/>
            <a:ext cx="1115366" cy="4741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68E3DC-0283-2B7C-9EB5-22D4401951D7}"/>
              </a:ext>
            </a:extLst>
          </p:cNvPr>
          <p:cNvSpPr txBox="1"/>
          <p:nvPr/>
        </p:nvSpPr>
        <p:spPr>
          <a:xfrm>
            <a:off x="662030" y="178282"/>
            <a:ext cx="7790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IL BUDGET DELLE OPERE GIRATE NEI «PICCOLI COMUNI»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CF25705-7F89-C71E-BE69-CF34057C006D}"/>
              </a:ext>
            </a:extLst>
          </p:cNvPr>
          <p:cNvSpPr/>
          <p:nvPr/>
        </p:nvSpPr>
        <p:spPr>
          <a:xfrm>
            <a:off x="360918" y="111230"/>
            <a:ext cx="113049" cy="1371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BA07BB7-5183-1B8F-C00E-5813B1F92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660798"/>
              </p:ext>
            </p:extLst>
          </p:nvPr>
        </p:nvGraphicFramePr>
        <p:xfrm>
          <a:off x="473967" y="3124200"/>
          <a:ext cx="6572266" cy="313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268" name="Picture 4" descr="Ventotene / Riprese in corso della seconda stagione di &quot;The Young Pope&quot;:  sull'isola Jude Law | temporeale quotidiano">
            <a:extLst>
              <a:ext uri="{FF2B5EF4-FFF2-40B4-BE49-F238E27FC236}">
                <a16:creationId xmlns:a16="http://schemas.microsoft.com/office/drawing/2014/main" id="{B9E4CC36-A419-4667-1C24-FBF787A3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01" y="1318869"/>
            <a:ext cx="4162425" cy="38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639DBD-460D-70D7-6971-6671226EDAA9}"/>
              </a:ext>
            </a:extLst>
          </p:cNvPr>
          <p:cNvSpPr txBox="1"/>
          <p:nvPr/>
        </p:nvSpPr>
        <p:spPr>
          <a:xfrm>
            <a:off x="9086224" y="4787052"/>
            <a:ext cx="3118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Ventotene/The New Pope (SKY)</a:t>
            </a:r>
          </a:p>
        </p:txBody>
      </p:sp>
      <p:pic>
        <p:nvPicPr>
          <p:cNvPr id="15" name="Elemento grafico 14" descr="Euro contorno">
            <a:extLst>
              <a:ext uri="{FF2B5EF4-FFF2-40B4-BE49-F238E27FC236}">
                <a16:creationId xmlns:a16="http://schemas.microsoft.com/office/drawing/2014/main" id="{AEF7DE82-CEEA-7FB8-F8E5-907690FCB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596" y="1838236"/>
            <a:ext cx="762000" cy="762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E507BE7-9E8C-B1ED-4C54-53DEA41F26E3}"/>
              </a:ext>
            </a:extLst>
          </p:cNvPr>
          <p:cNvSpPr txBox="1"/>
          <p:nvPr/>
        </p:nvSpPr>
        <p:spPr>
          <a:xfrm>
            <a:off x="1510433" y="1619071"/>
            <a:ext cx="4499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2.909.000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– Budget medio opere </a:t>
            </a:r>
            <a:r>
              <a:rPr lang="it-IT" sz="2400" u="sng" dirty="0">
                <a:solidFill>
                  <a:schemeClr val="tx2">
                    <a:lumMod val="50000"/>
                  </a:schemeClr>
                </a:solidFill>
              </a:rPr>
              <a:t>(+ 556.000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budget medio opere girate in altre location)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9F2672-6EEE-A1D5-A2F4-6539B6B10251}"/>
              </a:ext>
            </a:extLst>
          </p:cNvPr>
          <p:cNvCxnSpPr>
            <a:cxnSpLocks/>
          </p:cNvCxnSpPr>
          <p:nvPr/>
        </p:nvCxnSpPr>
        <p:spPr>
          <a:xfrm>
            <a:off x="5486400" y="5867400"/>
            <a:ext cx="9906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B3E59573-2BE2-9E0D-E8D5-5E31F60F7251}"/>
              </a:ext>
            </a:extLst>
          </p:cNvPr>
          <p:cNvSpPr/>
          <p:nvPr/>
        </p:nvSpPr>
        <p:spPr>
          <a:xfrm>
            <a:off x="8947006" y="0"/>
            <a:ext cx="1377611" cy="686200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A2FF92B-AD6F-FB1B-E1FA-5147DEB8AE0E}"/>
              </a:ext>
            </a:extLst>
          </p:cNvPr>
          <p:cNvCxnSpPr>
            <a:cxnSpLocks/>
          </p:cNvCxnSpPr>
          <p:nvPr/>
        </p:nvCxnSpPr>
        <p:spPr>
          <a:xfrm>
            <a:off x="5486400" y="5562600"/>
            <a:ext cx="9906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D6176282-1907-AF09-092B-07F6E78C1D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390640"/>
            <a:ext cx="763296" cy="288000"/>
          </a:xfrm>
          <a:prstGeom prst="rect">
            <a:avLst/>
          </a:prstGeom>
        </p:spPr>
      </p:pic>
      <p:sp>
        <p:nvSpPr>
          <p:cNvPr id="2" name="object 105">
            <a:extLst>
              <a:ext uri="{FF2B5EF4-FFF2-40B4-BE49-F238E27FC236}">
                <a16:creationId xmlns:a16="http://schemas.microsoft.com/office/drawing/2014/main" id="{F4AEEB44-0A6E-5764-1A7B-F19CAC5EDC8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7356" y="6553200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75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 Medici 3: dieci location dove è stata girata la serie su Lorenzo il  Magnifico">
            <a:extLst>
              <a:ext uri="{FF2B5EF4-FFF2-40B4-BE49-F238E27FC236}">
                <a16:creationId xmlns:a16="http://schemas.microsoft.com/office/drawing/2014/main" id="{C9CD6924-FE24-1E78-E2C3-43D7E91C9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32" y="1929868"/>
            <a:ext cx="4443082" cy="332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104">
            <a:extLst>
              <a:ext uri="{FF2B5EF4-FFF2-40B4-BE49-F238E27FC236}">
                <a16:creationId xmlns:a16="http://schemas.microsoft.com/office/drawing/2014/main" id="{A59015FF-46DC-F86C-3981-028645A365FC}"/>
              </a:ext>
            </a:extLst>
          </p:cNvPr>
          <p:cNvPicPr/>
          <p:nvPr/>
        </p:nvPicPr>
        <p:blipFill rotWithShape="1">
          <a:blip r:embed="rId3" cstate="print"/>
          <a:srcRect r="58165"/>
          <a:stretch/>
        </p:blipFill>
        <p:spPr>
          <a:xfrm>
            <a:off x="11485946" y="6261537"/>
            <a:ext cx="497707" cy="520263"/>
          </a:xfrm>
          <a:prstGeom prst="rect">
            <a:avLst/>
          </a:prstGeom>
        </p:spPr>
      </p:pic>
      <p:pic>
        <p:nvPicPr>
          <p:cNvPr id="8" name="object 102">
            <a:extLst>
              <a:ext uri="{FF2B5EF4-FFF2-40B4-BE49-F238E27FC236}">
                <a16:creationId xmlns:a16="http://schemas.microsoft.com/office/drawing/2014/main" id="{2073FAEE-C550-8A05-7428-B455E2D75EA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17761" y="178282"/>
            <a:ext cx="1115366" cy="4741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68E3DC-0283-2B7C-9EB5-22D4401951D7}"/>
              </a:ext>
            </a:extLst>
          </p:cNvPr>
          <p:cNvSpPr txBox="1"/>
          <p:nvPr/>
        </p:nvSpPr>
        <p:spPr>
          <a:xfrm>
            <a:off x="609600" y="282501"/>
            <a:ext cx="7790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‘DESTINAZIONE’ E TIPOLOGIA DELLE OPERE GIRATE NEI «PICCOLI COMUNI»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CF25705-7F89-C71E-BE69-CF34057C006D}"/>
              </a:ext>
            </a:extLst>
          </p:cNvPr>
          <p:cNvSpPr/>
          <p:nvPr/>
        </p:nvSpPr>
        <p:spPr>
          <a:xfrm>
            <a:off x="360918" y="111230"/>
            <a:ext cx="113049" cy="1371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3E59573-2BE2-9E0D-E8D5-5E31F60F7251}"/>
              </a:ext>
            </a:extLst>
          </p:cNvPr>
          <p:cNvSpPr/>
          <p:nvPr/>
        </p:nvSpPr>
        <p:spPr>
          <a:xfrm>
            <a:off x="8953434" y="0"/>
            <a:ext cx="1371183" cy="686200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D74633BC-F268-0EB3-B985-14752A52F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402587"/>
              </p:ext>
            </p:extLst>
          </p:nvPr>
        </p:nvGraphicFramePr>
        <p:xfrm>
          <a:off x="685800" y="1403990"/>
          <a:ext cx="64119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32D8F93-B018-852D-9B89-D9A535D1AD5F}"/>
              </a:ext>
            </a:extLst>
          </p:cNvPr>
          <p:cNvCxnSpPr/>
          <p:nvPr/>
        </p:nvCxnSpPr>
        <p:spPr>
          <a:xfrm>
            <a:off x="6781800" y="2057400"/>
            <a:ext cx="0" cy="7620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47A71809-8341-F12F-06EB-41D899035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855044"/>
              </p:ext>
            </p:extLst>
          </p:nvPr>
        </p:nvGraphicFramePr>
        <p:xfrm>
          <a:off x="539776" y="4147190"/>
          <a:ext cx="6699224" cy="221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E56EE8C-BB4A-98C4-E5FD-FAB585986794}"/>
              </a:ext>
            </a:extLst>
          </p:cNvPr>
          <p:cNvCxnSpPr/>
          <p:nvPr/>
        </p:nvCxnSpPr>
        <p:spPr>
          <a:xfrm>
            <a:off x="6705600" y="4267200"/>
            <a:ext cx="0" cy="7620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B8A93B1-F1FA-271F-51D1-CA1DB2B1FFCF}"/>
              </a:ext>
            </a:extLst>
          </p:cNvPr>
          <p:cNvSpPr txBox="1"/>
          <p:nvPr/>
        </p:nvSpPr>
        <p:spPr>
          <a:xfrm>
            <a:off x="7458332" y="1929868"/>
            <a:ext cx="217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</a:rPr>
              <a:t>Pienza_Palazzo</a:t>
            </a:r>
            <a:r>
              <a:rPr lang="it-IT" sz="1400" dirty="0">
                <a:solidFill>
                  <a:schemeClr val="bg1"/>
                </a:solidFill>
              </a:rPr>
              <a:t> Piccolomini </a:t>
            </a:r>
          </a:p>
          <a:p>
            <a:r>
              <a:rPr lang="it-IT" sz="1400" dirty="0">
                <a:solidFill>
                  <a:schemeClr val="bg1"/>
                </a:solidFill>
              </a:rPr>
              <a:t>I medici 3 (RAI)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80B449-1A2E-82BC-D250-6EF9580982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390640"/>
            <a:ext cx="763296" cy="288000"/>
          </a:xfrm>
          <a:prstGeom prst="rect">
            <a:avLst/>
          </a:prstGeom>
        </p:spPr>
      </p:pic>
      <p:sp>
        <p:nvSpPr>
          <p:cNvPr id="3" name="object 105">
            <a:extLst>
              <a:ext uri="{FF2B5EF4-FFF2-40B4-BE49-F238E27FC236}">
                <a16:creationId xmlns:a16="http://schemas.microsoft.com/office/drawing/2014/main" id="{FDB6A176-2BBA-2464-E65E-85504E91E91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7356" y="6553200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75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0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rcere di Santo Stefano">
            <a:extLst>
              <a:ext uri="{FF2B5EF4-FFF2-40B4-BE49-F238E27FC236}">
                <a16:creationId xmlns:a16="http://schemas.microsoft.com/office/drawing/2014/main" id="{CE4D2F85-8C92-BCE8-7A24-CE446B0C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69" y="2302256"/>
            <a:ext cx="4208194" cy="23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104">
            <a:extLst>
              <a:ext uri="{FF2B5EF4-FFF2-40B4-BE49-F238E27FC236}">
                <a16:creationId xmlns:a16="http://schemas.microsoft.com/office/drawing/2014/main" id="{A59015FF-46DC-F86C-3981-028645A365FC}"/>
              </a:ext>
            </a:extLst>
          </p:cNvPr>
          <p:cNvPicPr/>
          <p:nvPr/>
        </p:nvPicPr>
        <p:blipFill rotWithShape="1">
          <a:blip r:embed="rId3" cstate="print"/>
          <a:srcRect r="58165"/>
          <a:stretch/>
        </p:blipFill>
        <p:spPr>
          <a:xfrm>
            <a:off x="11485946" y="6261537"/>
            <a:ext cx="497707" cy="520263"/>
          </a:xfrm>
          <a:prstGeom prst="rect">
            <a:avLst/>
          </a:prstGeom>
        </p:spPr>
      </p:pic>
      <p:pic>
        <p:nvPicPr>
          <p:cNvPr id="8" name="object 102">
            <a:extLst>
              <a:ext uri="{FF2B5EF4-FFF2-40B4-BE49-F238E27FC236}">
                <a16:creationId xmlns:a16="http://schemas.microsoft.com/office/drawing/2014/main" id="{2073FAEE-C550-8A05-7428-B455E2D75EA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17761" y="178282"/>
            <a:ext cx="1115366" cy="4741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68E3DC-0283-2B7C-9EB5-22D4401951D7}"/>
              </a:ext>
            </a:extLst>
          </p:cNvPr>
          <p:cNvSpPr txBox="1"/>
          <p:nvPr/>
        </p:nvSpPr>
        <p:spPr>
          <a:xfrm>
            <a:off x="609600" y="282501"/>
            <a:ext cx="7790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GENERI DELLE OPERE GIRATE NEI «PICCOLI COMUNI»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CF25705-7F89-C71E-BE69-CF34057C006D}"/>
              </a:ext>
            </a:extLst>
          </p:cNvPr>
          <p:cNvSpPr/>
          <p:nvPr/>
        </p:nvSpPr>
        <p:spPr>
          <a:xfrm>
            <a:off x="360918" y="111230"/>
            <a:ext cx="113049" cy="1371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3E59573-2BE2-9E0D-E8D5-5E31F60F7251}"/>
              </a:ext>
            </a:extLst>
          </p:cNvPr>
          <p:cNvSpPr/>
          <p:nvPr/>
        </p:nvSpPr>
        <p:spPr>
          <a:xfrm>
            <a:off x="8953434" y="0"/>
            <a:ext cx="1371183" cy="686200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C4B0B08-2C5E-4E19-6797-6AE238A777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383007"/>
              </p:ext>
            </p:extLst>
          </p:nvPr>
        </p:nvGraphicFramePr>
        <p:xfrm>
          <a:off x="304800" y="2480648"/>
          <a:ext cx="374558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30BA6B46-4CC2-1BFE-D6C1-6E9FCF688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789500"/>
              </p:ext>
            </p:extLst>
          </p:nvPr>
        </p:nvGraphicFramePr>
        <p:xfrm>
          <a:off x="4114800" y="2480648"/>
          <a:ext cx="3834454" cy="277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C410F53-4A4E-5082-ABC3-D3029CADCFCE}"/>
              </a:ext>
            </a:extLst>
          </p:cNvPr>
          <p:cNvSpPr txBox="1"/>
          <p:nvPr/>
        </p:nvSpPr>
        <p:spPr>
          <a:xfrm>
            <a:off x="468986" y="2080538"/>
            <a:ext cx="362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>
                <a:solidFill>
                  <a:schemeClr val="accent1">
                    <a:lumMod val="50000"/>
                  </a:schemeClr>
                </a:solidFill>
              </a:rPr>
              <a:t>SENZA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 SET IN ‘PICCOLI COMUNI’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2901D33-1577-67C4-76E6-9FEBF5341E6C}"/>
              </a:ext>
            </a:extLst>
          </p:cNvPr>
          <p:cNvSpPr txBox="1"/>
          <p:nvPr/>
        </p:nvSpPr>
        <p:spPr>
          <a:xfrm>
            <a:off x="4440250" y="2080538"/>
            <a:ext cx="362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>
                <a:solidFill>
                  <a:schemeClr val="accent1">
                    <a:lumMod val="50000"/>
                  </a:schemeClr>
                </a:solidFill>
              </a:rPr>
              <a:t>CON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 SET IN ‘PICCOLI COMUNI’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6E40FA3-3498-8C62-3BE9-FF862C952003}"/>
              </a:ext>
            </a:extLst>
          </p:cNvPr>
          <p:cNvSpPr txBox="1"/>
          <p:nvPr/>
        </p:nvSpPr>
        <p:spPr>
          <a:xfrm>
            <a:off x="8013668" y="4195518"/>
            <a:ext cx="213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Santo Stefano/Fine pena mai (RAI)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B3B5A0-0919-F943-0B59-40B823EAD0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390640"/>
            <a:ext cx="763296" cy="288000"/>
          </a:xfrm>
          <a:prstGeom prst="rect">
            <a:avLst/>
          </a:prstGeom>
        </p:spPr>
      </p:pic>
      <p:sp>
        <p:nvSpPr>
          <p:cNvPr id="2" name="object 105">
            <a:extLst>
              <a:ext uri="{FF2B5EF4-FFF2-40B4-BE49-F238E27FC236}">
                <a16:creationId xmlns:a16="http://schemas.microsoft.com/office/drawing/2014/main" id="{4215C1E7-834D-6739-448D-5CCF61B1D68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7356" y="6553200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75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4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abolik a Courmayeur: La Bellair dei Manetti è in Valle D'Aosta">
            <a:extLst>
              <a:ext uri="{FF2B5EF4-FFF2-40B4-BE49-F238E27FC236}">
                <a16:creationId xmlns:a16="http://schemas.microsoft.com/office/drawing/2014/main" id="{BC806F8E-8EA8-45FD-C6AB-8A0ADAAE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40" y="1859165"/>
            <a:ext cx="4844348" cy="27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104">
            <a:extLst>
              <a:ext uri="{FF2B5EF4-FFF2-40B4-BE49-F238E27FC236}">
                <a16:creationId xmlns:a16="http://schemas.microsoft.com/office/drawing/2014/main" id="{A59015FF-46DC-F86C-3981-028645A365FC}"/>
              </a:ext>
            </a:extLst>
          </p:cNvPr>
          <p:cNvPicPr/>
          <p:nvPr/>
        </p:nvPicPr>
        <p:blipFill rotWithShape="1">
          <a:blip r:embed="rId3" cstate="print"/>
          <a:srcRect r="58165"/>
          <a:stretch/>
        </p:blipFill>
        <p:spPr>
          <a:xfrm>
            <a:off x="11485946" y="6261537"/>
            <a:ext cx="497707" cy="520263"/>
          </a:xfrm>
          <a:prstGeom prst="rect">
            <a:avLst/>
          </a:prstGeom>
        </p:spPr>
      </p:pic>
      <p:pic>
        <p:nvPicPr>
          <p:cNvPr id="8" name="object 102">
            <a:extLst>
              <a:ext uri="{FF2B5EF4-FFF2-40B4-BE49-F238E27FC236}">
                <a16:creationId xmlns:a16="http://schemas.microsoft.com/office/drawing/2014/main" id="{2073FAEE-C550-8A05-7428-B455E2D75EA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17761" y="178282"/>
            <a:ext cx="1115366" cy="47417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CF25705-7F89-C71E-BE69-CF34057C006D}"/>
              </a:ext>
            </a:extLst>
          </p:cNvPr>
          <p:cNvSpPr/>
          <p:nvPr/>
        </p:nvSpPr>
        <p:spPr>
          <a:xfrm>
            <a:off x="360918" y="111230"/>
            <a:ext cx="113049" cy="1371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3E59573-2BE2-9E0D-E8D5-5E31F60F7251}"/>
              </a:ext>
            </a:extLst>
          </p:cNvPr>
          <p:cNvSpPr/>
          <p:nvPr/>
        </p:nvSpPr>
        <p:spPr>
          <a:xfrm>
            <a:off x="8953434" y="0"/>
            <a:ext cx="1371183" cy="6862008"/>
          </a:xfrm>
          <a:prstGeom prst="rect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167E94-A702-3E19-E55F-D248A61BE799}"/>
              </a:ext>
            </a:extLst>
          </p:cNvPr>
          <p:cNvSpPr txBox="1"/>
          <p:nvPr/>
        </p:nvSpPr>
        <p:spPr>
          <a:xfrm>
            <a:off x="764217" y="473864"/>
            <a:ext cx="779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I «BORGHI STORICI» - AT THE GLANCE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67E07A-E450-89FF-5885-A1527E60A3D9}"/>
              </a:ext>
            </a:extLst>
          </p:cNvPr>
          <p:cNvSpPr txBox="1"/>
          <p:nvPr/>
        </p:nvSpPr>
        <p:spPr>
          <a:xfrm>
            <a:off x="1417661" y="2044565"/>
            <a:ext cx="5867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41 opere (3,7% del totale) girate in «borghi storici» *</a:t>
            </a:r>
          </a:p>
        </p:txBody>
      </p:sp>
      <p:pic>
        <p:nvPicPr>
          <p:cNvPr id="4" name="Elemento grafico 3" descr="Bobina cinematografica contorno">
            <a:extLst>
              <a:ext uri="{FF2B5EF4-FFF2-40B4-BE49-F238E27FC236}">
                <a16:creationId xmlns:a16="http://schemas.microsoft.com/office/drawing/2014/main" id="{8F807E64-F0C1-9242-0313-07BFC9525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315" y="1970006"/>
            <a:ext cx="914400" cy="914400"/>
          </a:xfrm>
          <a:prstGeom prst="rect">
            <a:avLst/>
          </a:prstGeom>
        </p:spPr>
      </p:pic>
      <p:pic>
        <p:nvPicPr>
          <p:cNvPr id="13" name="Elemento grafico 12" descr="Bussola contorno">
            <a:extLst>
              <a:ext uri="{FF2B5EF4-FFF2-40B4-BE49-F238E27FC236}">
                <a16:creationId xmlns:a16="http://schemas.microsoft.com/office/drawing/2014/main" id="{87AF4036-55ED-0930-F909-C7A86DF26D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9287" y="3535988"/>
            <a:ext cx="914400" cy="9144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B61858E-35A9-2C29-5484-463D7FE59B25}"/>
              </a:ext>
            </a:extLst>
          </p:cNvPr>
          <p:cNvSpPr txBox="1"/>
          <p:nvPr/>
        </p:nvSpPr>
        <p:spPr>
          <a:xfrm>
            <a:off x="1413687" y="3454299"/>
            <a:ext cx="5459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17,4% dei «borghi» riconosciuti nelle linee A e B del PNRR</a:t>
            </a:r>
          </a:p>
        </p:txBody>
      </p:sp>
      <p:cxnSp>
        <p:nvCxnSpPr>
          <p:cNvPr id="17" name="Connettore 1 157">
            <a:extLst>
              <a:ext uri="{FF2B5EF4-FFF2-40B4-BE49-F238E27FC236}">
                <a16:creationId xmlns:a16="http://schemas.microsoft.com/office/drawing/2014/main" id="{3D0FA265-DC0C-55C2-D908-050811ED70E3}"/>
              </a:ext>
            </a:extLst>
          </p:cNvPr>
          <p:cNvCxnSpPr/>
          <p:nvPr/>
        </p:nvCxnSpPr>
        <p:spPr>
          <a:xfrm>
            <a:off x="434924" y="3189206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57">
            <a:extLst>
              <a:ext uri="{FF2B5EF4-FFF2-40B4-BE49-F238E27FC236}">
                <a16:creationId xmlns:a16="http://schemas.microsoft.com/office/drawing/2014/main" id="{440E64B2-14B4-3244-FB9B-BB2CA5D62899}"/>
              </a:ext>
            </a:extLst>
          </p:cNvPr>
          <p:cNvCxnSpPr/>
          <p:nvPr/>
        </p:nvCxnSpPr>
        <p:spPr>
          <a:xfrm>
            <a:off x="432383" y="4987641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4D9F9ED-7275-7FA1-4465-8AA43B2C741C}"/>
              </a:ext>
            </a:extLst>
          </p:cNvPr>
          <p:cNvSpPr txBox="1"/>
          <p:nvPr/>
        </p:nvSpPr>
        <p:spPr>
          <a:xfrm>
            <a:off x="208347" y="5958903"/>
            <a:ext cx="699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* PNRR- Missione 1, componente 3: Turismo e Cultura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1BA0D7A-950E-8831-65A5-6402DFB3280E}"/>
              </a:ext>
            </a:extLst>
          </p:cNvPr>
          <p:cNvSpPr txBox="1"/>
          <p:nvPr/>
        </p:nvSpPr>
        <p:spPr>
          <a:xfrm>
            <a:off x="7296888" y="1950246"/>
            <a:ext cx="241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Courmayeur/Diabolik (Manetti, 2021)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62951C9-3805-9C50-66CD-7514C0412F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390640"/>
            <a:ext cx="763296" cy="288000"/>
          </a:xfrm>
          <a:prstGeom prst="rect">
            <a:avLst/>
          </a:prstGeom>
        </p:spPr>
      </p:pic>
      <p:sp>
        <p:nvSpPr>
          <p:cNvPr id="5" name="object 105">
            <a:extLst>
              <a:ext uri="{FF2B5EF4-FFF2-40B4-BE49-F238E27FC236}">
                <a16:creationId xmlns:a16="http://schemas.microsoft.com/office/drawing/2014/main" id="{74A483C8-FF2A-ED34-BC0D-3E86D52C317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7356" y="6553200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75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1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80409FC-5546-22D4-038B-75CF43D19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390640"/>
            <a:ext cx="763296" cy="288000"/>
          </a:xfrm>
          <a:prstGeom prst="rect">
            <a:avLst/>
          </a:prstGeom>
        </p:spPr>
      </p:pic>
      <p:pic>
        <p:nvPicPr>
          <p:cNvPr id="17410" name="Picture 2" descr="La terra buona - Play RSI">
            <a:extLst>
              <a:ext uri="{FF2B5EF4-FFF2-40B4-BE49-F238E27FC236}">
                <a16:creationId xmlns:a16="http://schemas.microsoft.com/office/drawing/2014/main" id="{5FBB2A61-039F-5D4D-4177-F296E75C4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99" y="1482830"/>
            <a:ext cx="42862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104">
            <a:extLst>
              <a:ext uri="{FF2B5EF4-FFF2-40B4-BE49-F238E27FC236}">
                <a16:creationId xmlns:a16="http://schemas.microsoft.com/office/drawing/2014/main" id="{A59015FF-46DC-F86C-3981-028645A365FC}"/>
              </a:ext>
            </a:extLst>
          </p:cNvPr>
          <p:cNvPicPr/>
          <p:nvPr/>
        </p:nvPicPr>
        <p:blipFill rotWithShape="1">
          <a:blip r:embed="rId4" cstate="print"/>
          <a:srcRect r="58165"/>
          <a:stretch/>
        </p:blipFill>
        <p:spPr>
          <a:xfrm>
            <a:off x="11485946" y="6261537"/>
            <a:ext cx="497707" cy="520263"/>
          </a:xfrm>
          <a:prstGeom prst="rect">
            <a:avLst/>
          </a:prstGeom>
        </p:spPr>
      </p:pic>
      <p:pic>
        <p:nvPicPr>
          <p:cNvPr id="8" name="object 102">
            <a:extLst>
              <a:ext uri="{FF2B5EF4-FFF2-40B4-BE49-F238E27FC236}">
                <a16:creationId xmlns:a16="http://schemas.microsoft.com/office/drawing/2014/main" id="{2073FAEE-C550-8A05-7428-B455E2D75EA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17761" y="178282"/>
            <a:ext cx="1115366" cy="47417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CF25705-7F89-C71E-BE69-CF34057C006D}"/>
              </a:ext>
            </a:extLst>
          </p:cNvPr>
          <p:cNvSpPr/>
          <p:nvPr/>
        </p:nvSpPr>
        <p:spPr>
          <a:xfrm>
            <a:off x="360918" y="111230"/>
            <a:ext cx="113049" cy="1371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3E59573-2BE2-9E0D-E8D5-5E31F60F7251}"/>
              </a:ext>
            </a:extLst>
          </p:cNvPr>
          <p:cNvSpPr/>
          <p:nvPr/>
        </p:nvSpPr>
        <p:spPr>
          <a:xfrm>
            <a:off x="8953434" y="0"/>
            <a:ext cx="1371183" cy="6862008"/>
          </a:xfrm>
          <a:prstGeom prst="rect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167E94-A702-3E19-E55F-D248A61BE799}"/>
              </a:ext>
            </a:extLst>
          </p:cNvPr>
          <p:cNvSpPr txBox="1"/>
          <p:nvPr/>
        </p:nvSpPr>
        <p:spPr>
          <a:xfrm>
            <a:off x="764217" y="473864"/>
            <a:ext cx="779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DOVE SI GIRA_REGIONI E PROVINCE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2EDEFB-6D6D-2F52-CE5C-0BD46AF58902}"/>
              </a:ext>
            </a:extLst>
          </p:cNvPr>
          <p:cNvSpPr txBox="1"/>
          <p:nvPr/>
        </p:nvSpPr>
        <p:spPr>
          <a:xfrm>
            <a:off x="7454216" y="2979589"/>
            <a:ext cx="316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Premosello Chiovenda (VCO)/ La terra buona (Caruso, 2018)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18BF932E-6C96-E77B-A3C0-BA1F783DE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089101"/>
              </p:ext>
            </p:extLst>
          </p:nvPr>
        </p:nvGraphicFramePr>
        <p:xfrm>
          <a:off x="635238" y="1482831"/>
          <a:ext cx="2910840" cy="227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2E904BF5-372B-925E-651A-E81E33A52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807938"/>
              </p:ext>
            </p:extLst>
          </p:nvPr>
        </p:nvGraphicFramePr>
        <p:xfrm>
          <a:off x="4017633" y="1607989"/>
          <a:ext cx="3063240" cy="217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FF26C9F-CDF2-08B6-FF69-4B8E123891F9}"/>
              </a:ext>
            </a:extLst>
          </p:cNvPr>
          <p:cNvSpPr txBox="1"/>
          <p:nvPr/>
        </p:nvSpPr>
        <p:spPr>
          <a:xfrm>
            <a:off x="617876" y="1234887"/>
            <a:ext cx="362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BORGHI </a:t>
            </a:r>
            <a:r>
              <a:rPr lang="it-IT" sz="2000" b="1" u="sng" dirty="0">
                <a:solidFill>
                  <a:schemeClr val="accent1">
                    <a:lumMod val="50000"/>
                  </a:schemeClr>
                </a:solidFill>
              </a:rPr>
              <a:t>PNRR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487EB10-8984-0BAC-5114-D8C2A94C1727}"/>
              </a:ext>
            </a:extLst>
          </p:cNvPr>
          <p:cNvSpPr txBox="1"/>
          <p:nvPr/>
        </p:nvSpPr>
        <p:spPr>
          <a:xfrm>
            <a:off x="3720489" y="1207879"/>
            <a:ext cx="362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BORGHI</a:t>
            </a:r>
            <a:r>
              <a:rPr lang="it-IT" sz="2000" b="1" u="sng" dirty="0">
                <a:solidFill>
                  <a:schemeClr val="accent1">
                    <a:lumMod val="50000"/>
                  </a:schemeClr>
                </a:solidFill>
              </a:rPr>
              <a:t> SET DI OPERE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77F65E1E-1E59-6CB5-75AB-19EF3396F5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1336"/>
              </p:ext>
            </p:extLst>
          </p:nvPr>
        </p:nvGraphicFramePr>
        <p:xfrm>
          <a:off x="617876" y="4094168"/>
          <a:ext cx="6019800" cy="214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7412" name="Picture 4" descr="Poggioreale. Prima lo pestano e poi gli spezzano le braccia">
            <a:extLst>
              <a:ext uri="{FF2B5EF4-FFF2-40B4-BE49-F238E27FC236}">
                <a16:creationId xmlns:a16="http://schemas.microsoft.com/office/drawing/2014/main" id="{18FDF64C-0F57-83A8-4015-1A0751CD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913" y="4298066"/>
            <a:ext cx="4262136" cy="21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EBD2386-A743-2C61-6DBE-C889126F61FD}"/>
              </a:ext>
            </a:extLst>
          </p:cNvPr>
          <p:cNvSpPr txBox="1"/>
          <p:nvPr/>
        </p:nvSpPr>
        <p:spPr>
          <a:xfrm>
            <a:off x="7460003" y="5595105"/>
            <a:ext cx="316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Poggioreale/L’ora. Inchiostro contro piombo (Mediaset)</a:t>
            </a:r>
          </a:p>
        </p:txBody>
      </p:sp>
      <p:sp>
        <p:nvSpPr>
          <p:cNvPr id="3" name="object 105">
            <a:extLst>
              <a:ext uri="{FF2B5EF4-FFF2-40B4-BE49-F238E27FC236}">
                <a16:creationId xmlns:a16="http://schemas.microsoft.com/office/drawing/2014/main" id="{E5820C42-FEA2-904D-4A70-EAA630C09ED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7356" y="6553200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75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105388" y="809"/>
            <a:ext cx="975994" cy="975994"/>
          </a:xfrm>
          <a:custGeom>
            <a:avLst/>
            <a:gdLst/>
            <a:ahLst/>
            <a:cxnLst/>
            <a:rect l="l" t="t" r="r" b="b"/>
            <a:pathLst>
              <a:path w="975995" h="975994">
                <a:moveTo>
                  <a:pt x="975537" y="0"/>
                </a:moveTo>
                <a:lnTo>
                  <a:pt x="0" y="0"/>
                </a:lnTo>
                <a:lnTo>
                  <a:pt x="0" y="975537"/>
                </a:lnTo>
                <a:lnTo>
                  <a:pt x="975537" y="975537"/>
                </a:lnTo>
                <a:lnTo>
                  <a:pt x="975537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2923" y="809"/>
            <a:ext cx="975994" cy="975994"/>
          </a:xfrm>
          <a:custGeom>
            <a:avLst/>
            <a:gdLst/>
            <a:ahLst/>
            <a:cxnLst/>
            <a:rect l="l" t="t" r="r" b="b"/>
            <a:pathLst>
              <a:path w="975995" h="975994">
                <a:moveTo>
                  <a:pt x="975537" y="0"/>
                </a:moveTo>
                <a:lnTo>
                  <a:pt x="0" y="0"/>
                </a:lnTo>
                <a:lnTo>
                  <a:pt x="0" y="975537"/>
                </a:lnTo>
                <a:lnTo>
                  <a:pt x="975537" y="975537"/>
                </a:lnTo>
                <a:lnTo>
                  <a:pt x="975537" y="0"/>
                </a:lnTo>
                <a:close/>
              </a:path>
            </a:pathLst>
          </a:custGeom>
          <a:solidFill>
            <a:srgbClr val="0066C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80458" y="809"/>
            <a:ext cx="975994" cy="975994"/>
          </a:xfrm>
          <a:custGeom>
            <a:avLst/>
            <a:gdLst/>
            <a:ahLst/>
            <a:cxnLst/>
            <a:rect l="l" t="t" r="r" b="b"/>
            <a:pathLst>
              <a:path w="975995" h="975994">
                <a:moveTo>
                  <a:pt x="975537" y="0"/>
                </a:moveTo>
                <a:lnTo>
                  <a:pt x="0" y="0"/>
                </a:lnTo>
                <a:lnTo>
                  <a:pt x="0" y="975537"/>
                </a:lnTo>
                <a:lnTo>
                  <a:pt x="975537" y="975537"/>
                </a:lnTo>
                <a:lnTo>
                  <a:pt x="975537" y="0"/>
                </a:lnTo>
                <a:close/>
              </a:path>
            </a:pathLst>
          </a:custGeom>
          <a:solidFill>
            <a:srgbClr val="0066C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67993" y="809"/>
            <a:ext cx="975994" cy="975994"/>
          </a:xfrm>
          <a:custGeom>
            <a:avLst/>
            <a:gdLst/>
            <a:ahLst/>
            <a:cxnLst/>
            <a:rect l="l" t="t" r="r" b="b"/>
            <a:pathLst>
              <a:path w="975995" h="975994">
                <a:moveTo>
                  <a:pt x="975537" y="0"/>
                </a:moveTo>
                <a:lnTo>
                  <a:pt x="0" y="0"/>
                </a:lnTo>
                <a:lnTo>
                  <a:pt x="0" y="975537"/>
                </a:lnTo>
                <a:lnTo>
                  <a:pt x="975537" y="975537"/>
                </a:lnTo>
                <a:lnTo>
                  <a:pt x="975537" y="0"/>
                </a:lnTo>
                <a:close/>
              </a:path>
            </a:pathLst>
          </a:custGeom>
          <a:solidFill>
            <a:srgbClr val="0066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22727" y="809"/>
            <a:ext cx="969644" cy="975994"/>
          </a:xfrm>
          <a:custGeom>
            <a:avLst/>
            <a:gdLst/>
            <a:ahLst/>
            <a:cxnLst/>
            <a:rect l="l" t="t" r="r" b="b"/>
            <a:pathLst>
              <a:path w="969645" h="975994">
                <a:moveTo>
                  <a:pt x="0" y="975537"/>
                </a:moveTo>
                <a:lnTo>
                  <a:pt x="969272" y="975537"/>
                </a:lnTo>
                <a:lnTo>
                  <a:pt x="969272" y="0"/>
                </a:lnTo>
                <a:lnTo>
                  <a:pt x="0" y="0"/>
                </a:lnTo>
                <a:lnTo>
                  <a:pt x="0" y="975537"/>
                </a:lnTo>
                <a:close/>
              </a:path>
            </a:pathLst>
          </a:custGeom>
          <a:solidFill>
            <a:srgbClr val="0066CC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6070357"/>
            <a:ext cx="12192000" cy="788035"/>
            <a:chOff x="0" y="6070357"/>
            <a:chExt cx="12192000" cy="788035"/>
          </a:xfrm>
        </p:grpSpPr>
        <p:sp>
          <p:nvSpPr>
            <p:cNvPr id="10" name="object 10"/>
            <p:cNvSpPr/>
            <p:nvPr/>
          </p:nvSpPr>
          <p:spPr>
            <a:xfrm>
              <a:off x="0" y="6070357"/>
              <a:ext cx="12192000" cy="788035"/>
            </a:xfrm>
            <a:custGeom>
              <a:avLst/>
              <a:gdLst/>
              <a:ahLst/>
              <a:cxnLst/>
              <a:rect l="l" t="t" r="r" b="b"/>
              <a:pathLst>
                <a:path w="12192000" h="788034">
                  <a:moveTo>
                    <a:pt x="0" y="787642"/>
                  </a:moveTo>
                  <a:lnTo>
                    <a:pt x="12192000" y="78764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87642"/>
                  </a:lnTo>
                  <a:close/>
                </a:path>
              </a:pathLst>
            </a:custGeom>
            <a:solidFill>
              <a:srgbClr val="000000">
                <a:alpha val="34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4793" y="6232822"/>
              <a:ext cx="1189695" cy="4884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94234" y="6309536"/>
              <a:ext cx="896222" cy="365601"/>
            </a:xfrm>
            <a:prstGeom prst="rect">
              <a:avLst/>
            </a:prstGeom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4B8F56C-BBE0-7E87-E694-B29D36896C69}"/>
              </a:ext>
            </a:extLst>
          </p:cNvPr>
          <p:cNvSpPr txBox="1"/>
          <p:nvPr/>
        </p:nvSpPr>
        <p:spPr>
          <a:xfrm>
            <a:off x="6096000" y="1120019"/>
            <a:ext cx="639188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Bruno Zambardino –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</a:rPr>
              <a:t>MiC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– DG Cinema e Audiovisivo</a:t>
            </a:r>
          </a:p>
          <a:p>
            <a:r>
              <a:rPr lang="it-IT" sz="2000" dirty="0">
                <a:solidFill>
                  <a:schemeClr val="tx2">
                    <a:lumMod val="50000"/>
                  </a:schemeClr>
                </a:solidFill>
                <a:hlinkClick r:id="rId5"/>
              </a:rPr>
              <a:t>bruno.zambardino@cultura.gov.it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Monica Sardelli –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</a:rPr>
              <a:t>MiC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-DG Cinema e Audiovisivo </a:t>
            </a:r>
          </a:p>
          <a:p>
            <a:r>
              <a:rPr lang="it-IT" sz="2000" dirty="0">
                <a:solidFill>
                  <a:schemeClr val="tx2">
                    <a:lumMod val="50000"/>
                  </a:schemeClr>
                </a:solidFill>
                <a:hlinkClick r:id="rId6"/>
              </a:rPr>
              <a:t>monica.sardelli@cultura.gov.it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1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2000" u="sng" dirty="0">
                <a:solidFill>
                  <a:schemeClr val="tx2">
                    <a:lumMod val="50000"/>
                  </a:schemeClr>
                </a:solidFill>
              </a:rPr>
              <a:t>Valutazione di impatto</a:t>
            </a:r>
          </a:p>
          <a:p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Mariagrazia Fanchi – UCSC/ALMED</a:t>
            </a:r>
          </a:p>
          <a:p>
            <a:r>
              <a:rPr lang="it-IT" sz="2000" dirty="0">
                <a:solidFill>
                  <a:schemeClr val="tx2">
                    <a:lumMod val="50000"/>
                  </a:schemeClr>
                </a:solidFill>
                <a:hlinkClick r:id="rId7"/>
              </a:rPr>
              <a:t>mariagrazia.fanchi@unicatt.it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Angela Tibaldi – PTS</a:t>
            </a:r>
          </a:p>
          <a:p>
            <a:r>
              <a:rPr lang="it-IT" sz="2000" dirty="0">
                <a:solidFill>
                  <a:schemeClr val="tx2">
                    <a:lumMod val="50000"/>
                  </a:schemeClr>
                </a:solidFill>
                <a:hlinkClick r:id="rId8"/>
              </a:rPr>
              <a:t>a.tibaldi@ptsclas.com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1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2000" u="sng" dirty="0">
                <a:solidFill>
                  <a:schemeClr val="tx2">
                    <a:lumMod val="50000"/>
                  </a:schemeClr>
                </a:solidFill>
              </a:rPr>
              <a:t>Capitolo Turismo: analisi e report</a:t>
            </a:r>
          </a:p>
          <a:p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Gaia Amadori – UCSC/ALMED</a:t>
            </a:r>
          </a:p>
          <a:p>
            <a:r>
              <a:rPr lang="it-IT" sz="2000" dirty="0">
                <a:solidFill>
                  <a:schemeClr val="tx2">
                    <a:lumMod val="50000"/>
                  </a:schemeClr>
                </a:solidFill>
                <a:hlinkClick r:id="rId9"/>
              </a:rPr>
              <a:t>gaia.amadori@unicatt.it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Matteo Tarantino – UCSC/ALMED</a:t>
            </a:r>
          </a:p>
          <a:p>
            <a:r>
              <a:rPr lang="it-IT" sz="2000" dirty="0">
                <a:solidFill>
                  <a:schemeClr val="tx2">
                    <a:lumMod val="50000"/>
                  </a:schemeClr>
                </a:solidFill>
                <a:hlinkClick r:id="rId10"/>
              </a:rPr>
              <a:t>matteo.tarantino@unicatt.it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AE99A43-B509-271C-0603-332A7ECAEAA1}"/>
              </a:ext>
            </a:extLst>
          </p:cNvPr>
          <p:cNvSpPr txBox="1"/>
          <p:nvPr/>
        </p:nvSpPr>
        <p:spPr>
          <a:xfrm>
            <a:off x="790160" y="599898"/>
            <a:ext cx="462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CREDITS E CONTATTI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159CE5F-7329-0471-A035-0245DC7C2C86}"/>
              </a:ext>
            </a:extLst>
          </p:cNvPr>
          <p:cNvSpPr/>
          <p:nvPr/>
        </p:nvSpPr>
        <p:spPr>
          <a:xfrm>
            <a:off x="360918" y="111230"/>
            <a:ext cx="113049" cy="1371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FC1DF2F-1FD2-1F9B-87DA-CE5CB279941E}"/>
              </a:ext>
            </a:extLst>
          </p:cNvPr>
          <p:cNvSpPr txBox="1"/>
          <p:nvPr/>
        </p:nvSpPr>
        <p:spPr>
          <a:xfrm>
            <a:off x="609600" y="2635127"/>
            <a:ext cx="44377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I dati presentati sono estratti dal capitolo</a:t>
            </a:r>
            <a:r>
              <a:rPr lang="it-IT" sz="2000" b="1" dirty="0">
                <a:solidFill>
                  <a:schemeClr val="bg2">
                    <a:lumMod val="10000"/>
                  </a:schemeClr>
                </a:solidFill>
              </a:rPr>
              <a:t> «Turismo» della Valutazione di Impatto Legge Cinema 220/2016 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https://cinema.cultura.gov.it/comunicazione/eventi-e-pubblicazioni/valutazione-di-impatto/</a:t>
            </a:r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algn="ctr"/>
            <a:endParaRPr lang="it-IT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52EB11-6A7C-4DAE-73FD-C7079103A8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00" y="6251820"/>
            <a:ext cx="896400" cy="450431"/>
          </a:xfrm>
          <a:prstGeom prst="rect">
            <a:avLst/>
          </a:prstGeom>
        </p:spPr>
      </p:pic>
      <p:sp>
        <p:nvSpPr>
          <p:cNvPr id="2" name="object 105">
            <a:extLst>
              <a:ext uri="{FF2B5EF4-FFF2-40B4-BE49-F238E27FC236}">
                <a16:creationId xmlns:a16="http://schemas.microsoft.com/office/drawing/2014/main" id="{323F5FF5-C22C-4819-766C-41406D210B6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7356" y="6553200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75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1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384CA530-0B21-4017-1CBE-CC8CBF675DBD}"/>
              </a:ext>
            </a:extLst>
          </p:cNvPr>
          <p:cNvSpPr txBox="1"/>
          <p:nvPr/>
        </p:nvSpPr>
        <p:spPr>
          <a:xfrm>
            <a:off x="1562098" y="1768208"/>
            <a:ext cx="5459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1.080 opere finanziate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(58% finzione; 37% documentari; 5% animazione )  </a:t>
            </a:r>
          </a:p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26" name="Elemento grafico 125" descr="Bobina cinematografica contorno">
            <a:extLst>
              <a:ext uri="{FF2B5EF4-FFF2-40B4-BE49-F238E27FC236}">
                <a16:creationId xmlns:a16="http://schemas.microsoft.com/office/drawing/2014/main" id="{E5FC4557-BA94-A4F6-0FDC-937B2429A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361" y="1709398"/>
            <a:ext cx="914400" cy="914400"/>
          </a:xfrm>
          <a:prstGeom prst="rect">
            <a:avLst/>
          </a:prstGeom>
        </p:spPr>
      </p:pic>
      <p:pic>
        <p:nvPicPr>
          <p:cNvPr id="128" name="Elemento grafico 127" descr="Agricoltura contorno">
            <a:extLst>
              <a:ext uri="{FF2B5EF4-FFF2-40B4-BE49-F238E27FC236}">
                <a16:creationId xmlns:a16="http://schemas.microsoft.com/office/drawing/2014/main" id="{A08B212F-C34C-7EC7-EF1A-2B04AF5C9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987" y="2802150"/>
            <a:ext cx="914400" cy="914400"/>
          </a:xfrm>
          <a:prstGeom prst="rect">
            <a:avLst/>
          </a:prstGeom>
        </p:spPr>
      </p:pic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6533EE08-D756-B58B-B0A0-715683172BC0}"/>
              </a:ext>
            </a:extLst>
          </p:cNvPr>
          <p:cNvSpPr txBox="1"/>
          <p:nvPr/>
        </p:nvSpPr>
        <p:spPr>
          <a:xfrm>
            <a:off x="1552160" y="306294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1.399 location</a:t>
            </a:r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FD9B4760-882D-564C-2E98-D07811C37945}"/>
              </a:ext>
            </a:extLst>
          </p:cNvPr>
          <p:cNvSpPr txBox="1"/>
          <p:nvPr/>
        </p:nvSpPr>
        <p:spPr>
          <a:xfrm>
            <a:off x="722125" y="286896"/>
            <a:ext cx="8125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IL CAMPIONE COMPLESSIVO </a:t>
            </a:r>
          </a:p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AT THE GLANCE</a:t>
            </a:r>
          </a:p>
        </p:txBody>
      </p:sp>
      <p:sp>
        <p:nvSpPr>
          <p:cNvPr id="136" name="Rettangolo 135">
            <a:extLst>
              <a:ext uri="{FF2B5EF4-FFF2-40B4-BE49-F238E27FC236}">
                <a16:creationId xmlns:a16="http://schemas.microsoft.com/office/drawing/2014/main" id="{23C60A6B-E83E-279C-4734-E535CFB52376}"/>
              </a:ext>
            </a:extLst>
          </p:cNvPr>
          <p:cNvSpPr/>
          <p:nvPr/>
        </p:nvSpPr>
        <p:spPr>
          <a:xfrm>
            <a:off x="360918" y="111230"/>
            <a:ext cx="113049" cy="1371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4" name="Elemento grafico 143" descr="Scena castello contorno">
            <a:extLst>
              <a:ext uri="{FF2B5EF4-FFF2-40B4-BE49-F238E27FC236}">
                <a16:creationId xmlns:a16="http://schemas.microsoft.com/office/drawing/2014/main" id="{C1EC393E-F6DD-DE2C-8AC4-465F8B6E5D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987" y="5334000"/>
            <a:ext cx="914400" cy="914400"/>
          </a:xfrm>
          <a:prstGeom prst="rect">
            <a:avLst/>
          </a:prstGeom>
        </p:spPr>
      </p:pic>
      <p:pic>
        <p:nvPicPr>
          <p:cNvPr id="149" name="Elemento grafico 148" descr="Scena parco contorno">
            <a:extLst>
              <a:ext uri="{FF2B5EF4-FFF2-40B4-BE49-F238E27FC236}">
                <a16:creationId xmlns:a16="http://schemas.microsoft.com/office/drawing/2014/main" id="{0D740F80-8332-B1CA-219D-F8BC901CFC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7200" y="3993675"/>
            <a:ext cx="914400" cy="914400"/>
          </a:xfrm>
          <a:prstGeom prst="rect">
            <a:avLst/>
          </a:prstGeom>
        </p:spPr>
      </p:pic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6212F669-EAD9-EAB5-4488-1728FEA24172}"/>
              </a:ext>
            </a:extLst>
          </p:cNvPr>
          <p:cNvSpPr txBox="1"/>
          <p:nvPr/>
        </p:nvSpPr>
        <p:spPr>
          <a:xfrm>
            <a:off x="1552160" y="4220895"/>
            <a:ext cx="4239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360 set in «piccoli comuni» (L. 158/2017)</a:t>
            </a:r>
          </a:p>
        </p:txBody>
      </p:sp>
      <p:sp>
        <p:nvSpPr>
          <p:cNvPr id="151" name="CasellaDiTesto 150">
            <a:extLst>
              <a:ext uri="{FF2B5EF4-FFF2-40B4-BE49-F238E27FC236}">
                <a16:creationId xmlns:a16="http://schemas.microsoft.com/office/drawing/2014/main" id="{ABEB6C19-8321-5EE7-A6BE-D478F1F56CD5}"/>
              </a:ext>
            </a:extLst>
          </p:cNvPr>
          <p:cNvSpPr txBox="1"/>
          <p:nvPr/>
        </p:nvSpPr>
        <p:spPr>
          <a:xfrm>
            <a:off x="1552160" y="5619892"/>
            <a:ext cx="423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53 set in «borghi storici»</a:t>
            </a:r>
          </a:p>
        </p:txBody>
      </p:sp>
      <p:pic>
        <p:nvPicPr>
          <p:cNvPr id="1026" name="Picture 2" descr="Pellizzano: al via le riprese della serie televisiva &quot;Din-Don 3 e 4&quot; |  Gazzetta delle Valli News dalle Valli Lombarde e Trentine">
            <a:extLst>
              <a:ext uri="{FF2B5EF4-FFF2-40B4-BE49-F238E27FC236}">
                <a16:creationId xmlns:a16="http://schemas.microsoft.com/office/drawing/2014/main" id="{DEB7CEAE-1F78-3C68-993D-B8475FA79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37" y="1990524"/>
            <a:ext cx="5194602" cy="32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ttangolo 152">
            <a:extLst>
              <a:ext uri="{FF2B5EF4-FFF2-40B4-BE49-F238E27FC236}">
                <a16:creationId xmlns:a16="http://schemas.microsoft.com/office/drawing/2014/main" id="{6542F1B5-3CEA-A71E-F158-7C130ED2D2A2}"/>
              </a:ext>
            </a:extLst>
          </p:cNvPr>
          <p:cNvSpPr/>
          <p:nvPr/>
        </p:nvSpPr>
        <p:spPr>
          <a:xfrm>
            <a:off x="9115216" y="-4008"/>
            <a:ext cx="1115366" cy="6862008"/>
          </a:xfrm>
          <a:prstGeom prst="rect">
            <a:avLst/>
          </a:prstGeom>
          <a:solidFill>
            <a:schemeClr val="tx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4" name="object 104">
            <a:extLst>
              <a:ext uri="{FF2B5EF4-FFF2-40B4-BE49-F238E27FC236}">
                <a16:creationId xmlns:a16="http://schemas.microsoft.com/office/drawing/2014/main" id="{555D8412-4D41-C851-0999-608A010CCBD2}"/>
              </a:ext>
            </a:extLst>
          </p:cNvPr>
          <p:cNvPicPr/>
          <p:nvPr/>
        </p:nvPicPr>
        <p:blipFill rotWithShape="1">
          <a:blip r:embed="rId12" cstate="print"/>
          <a:srcRect r="58165"/>
          <a:stretch/>
        </p:blipFill>
        <p:spPr>
          <a:xfrm>
            <a:off x="11485946" y="6227697"/>
            <a:ext cx="497707" cy="520263"/>
          </a:xfrm>
          <a:prstGeom prst="rect">
            <a:avLst/>
          </a:prstGeom>
        </p:spPr>
      </p:pic>
      <p:pic>
        <p:nvPicPr>
          <p:cNvPr id="155" name="object 102">
            <a:extLst>
              <a:ext uri="{FF2B5EF4-FFF2-40B4-BE49-F238E27FC236}">
                <a16:creationId xmlns:a16="http://schemas.microsoft.com/office/drawing/2014/main" id="{1AB1D45D-D861-DAC9-D90D-33CA0CB1C4AF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617761" y="178282"/>
            <a:ext cx="1115366" cy="474179"/>
          </a:xfrm>
          <a:prstGeom prst="rect">
            <a:avLst/>
          </a:prstGeom>
        </p:spPr>
      </p:pic>
      <p:sp>
        <p:nvSpPr>
          <p:cNvPr id="156" name="CasellaDiTesto 155">
            <a:extLst>
              <a:ext uri="{FF2B5EF4-FFF2-40B4-BE49-F238E27FC236}">
                <a16:creationId xmlns:a16="http://schemas.microsoft.com/office/drawing/2014/main" id="{AC877B9F-CDD6-DF52-5942-3E476FA6E5A0}"/>
              </a:ext>
            </a:extLst>
          </p:cNvPr>
          <p:cNvSpPr txBox="1"/>
          <p:nvPr/>
        </p:nvSpPr>
        <p:spPr>
          <a:xfrm>
            <a:off x="7408502" y="2176048"/>
            <a:ext cx="203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Pellizzano (TN)/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</a:rPr>
              <a:t>Din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 Don </a:t>
            </a:r>
          </a:p>
        </p:txBody>
      </p:sp>
      <p:cxnSp>
        <p:nvCxnSpPr>
          <p:cNvPr id="158" name="Connettore 1 157">
            <a:extLst>
              <a:ext uri="{FF2B5EF4-FFF2-40B4-BE49-F238E27FC236}">
                <a16:creationId xmlns:a16="http://schemas.microsoft.com/office/drawing/2014/main" id="{57827E14-BA9B-9C49-15F0-5DD1D11CC5DB}"/>
              </a:ext>
            </a:extLst>
          </p:cNvPr>
          <p:cNvCxnSpPr/>
          <p:nvPr/>
        </p:nvCxnSpPr>
        <p:spPr>
          <a:xfrm>
            <a:off x="491987" y="280215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1 158">
            <a:extLst>
              <a:ext uri="{FF2B5EF4-FFF2-40B4-BE49-F238E27FC236}">
                <a16:creationId xmlns:a16="http://schemas.microsoft.com/office/drawing/2014/main" id="{0FE438DA-4E44-B11B-84D4-EE81C46A6E75}"/>
              </a:ext>
            </a:extLst>
          </p:cNvPr>
          <p:cNvCxnSpPr/>
          <p:nvPr/>
        </p:nvCxnSpPr>
        <p:spPr>
          <a:xfrm>
            <a:off x="491987" y="3993675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1 159">
            <a:extLst>
              <a:ext uri="{FF2B5EF4-FFF2-40B4-BE49-F238E27FC236}">
                <a16:creationId xmlns:a16="http://schemas.microsoft.com/office/drawing/2014/main" id="{B3D98028-D1F6-384E-B9EF-48D763AC9016}"/>
              </a:ext>
            </a:extLst>
          </p:cNvPr>
          <p:cNvCxnSpPr/>
          <p:nvPr/>
        </p:nvCxnSpPr>
        <p:spPr>
          <a:xfrm>
            <a:off x="473967" y="51054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7495A388-D901-177D-AAAF-379A401197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341400"/>
            <a:ext cx="763296" cy="288000"/>
          </a:xfrm>
          <a:prstGeom prst="rect">
            <a:avLst/>
          </a:prstGeom>
        </p:spPr>
      </p:pic>
      <p:sp>
        <p:nvSpPr>
          <p:cNvPr id="2" name="object 105">
            <a:extLst>
              <a:ext uri="{FF2B5EF4-FFF2-40B4-BE49-F238E27FC236}">
                <a16:creationId xmlns:a16="http://schemas.microsoft.com/office/drawing/2014/main" id="{9C8DBFA0-076C-5BAB-0085-15D3A7BE379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7356" y="6477000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75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B0150A81-60F4-B798-5CF9-40D04E408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054122"/>
              </p:ext>
            </p:extLst>
          </p:nvPr>
        </p:nvGraphicFramePr>
        <p:xfrm>
          <a:off x="4348890" y="1318142"/>
          <a:ext cx="3513287" cy="539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" name="Immagine 23">
            <a:extLst>
              <a:ext uri="{FF2B5EF4-FFF2-40B4-BE49-F238E27FC236}">
                <a16:creationId xmlns:a16="http://schemas.microsoft.com/office/drawing/2014/main" id="{E2D13103-3085-B6C8-2CE6-7AC48414E4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46" r="54564" b="22962"/>
          <a:stretch/>
        </p:blipFill>
        <p:spPr>
          <a:xfrm>
            <a:off x="734888" y="1066800"/>
            <a:ext cx="2791240" cy="2731137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D7BD170-2621-C3F0-AFE8-19BE95BF1140}"/>
              </a:ext>
            </a:extLst>
          </p:cNvPr>
          <p:cNvSpPr txBox="1"/>
          <p:nvPr/>
        </p:nvSpPr>
        <p:spPr>
          <a:xfrm>
            <a:off x="679089" y="388389"/>
            <a:ext cx="881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DOVE SI GIRA. REGIONI, PROVINCE, COMUNI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10CB3827-0EA7-21C9-C046-51D21EA478D1}"/>
              </a:ext>
            </a:extLst>
          </p:cNvPr>
          <p:cNvSpPr/>
          <p:nvPr/>
        </p:nvSpPr>
        <p:spPr>
          <a:xfrm>
            <a:off x="360918" y="111230"/>
            <a:ext cx="113049" cy="1371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A474C9CD-1BC0-A871-4356-B8A95C7A98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499" r="9430" b="22962"/>
          <a:stretch/>
        </p:blipFill>
        <p:spPr>
          <a:xfrm>
            <a:off x="565797" y="3949854"/>
            <a:ext cx="2791241" cy="2603346"/>
          </a:xfrm>
          <a:prstGeom prst="rect">
            <a:avLst/>
          </a:prstGeom>
        </p:spPr>
      </p:pic>
      <p:pic>
        <p:nvPicPr>
          <p:cNvPr id="3075" name="Picture 3" descr="Chiamami ancora amore: le location della serie Rai - Cinematographe.it">
            <a:extLst>
              <a:ext uri="{FF2B5EF4-FFF2-40B4-BE49-F238E27FC236}">
                <a16:creationId xmlns:a16="http://schemas.microsoft.com/office/drawing/2014/main" id="{B2EF1D9D-90CC-CF46-AA06-33F98253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03781"/>
            <a:ext cx="495480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5BD1C4E-46E0-6F37-CAF0-88EF1BD0B3E0}"/>
              </a:ext>
            </a:extLst>
          </p:cNvPr>
          <p:cNvSpPr/>
          <p:nvPr/>
        </p:nvSpPr>
        <p:spPr>
          <a:xfrm>
            <a:off x="9296400" y="-4008"/>
            <a:ext cx="1115366" cy="6862008"/>
          </a:xfrm>
          <a:prstGeom prst="rect">
            <a:avLst/>
          </a:prstGeom>
          <a:solidFill>
            <a:schemeClr val="tx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396818-CFAC-135D-EE17-F9DB7FF5C448}"/>
              </a:ext>
            </a:extLst>
          </p:cNvPr>
          <p:cNvSpPr txBox="1"/>
          <p:nvPr/>
        </p:nvSpPr>
        <p:spPr>
          <a:xfrm>
            <a:off x="10763030" y="4646182"/>
            <a:ext cx="203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Anguillara (RM)/</a:t>
            </a:r>
          </a:p>
        </p:txBody>
      </p:sp>
      <p:pic>
        <p:nvPicPr>
          <p:cNvPr id="7" name="object 104">
            <a:extLst>
              <a:ext uri="{FF2B5EF4-FFF2-40B4-BE49-F238E27FC236}">
                <a16:creationId xmlns:a16="http://schemas.microsoft.com/office/drawing/2014/main" id="{71186819-A4C8-E589-A1EE-B28F76F7363D}"/>
              </a:ext>
            </a:extLst>
          </p:cNvPr>
          <p:cNvPicPr/>
          <p:nvPr/>
        </p:nvPicPr>
        <p:blipFill rotWithShape="1">
          <a:blip r:embed="rId7" cstate="print"/>
          <a:srcRect r="58165"/>
          <a:stretch/>
        </p:blipFill>
        <p:spPr>
          <a:xfrm>
            <a:off x="11485946" y="6227697"/>
            <a:ext cx="497707" cy="520263"/>
          </a:xfrm>
          <a:prstGeom prst="rect">
            <a:avLst/>
          </a:prstGeom>
        </p:spPr>
      </p:pic>
      <p:pic>
        <p:nvPicPr>
          <p:cNvPr id="8" name="object 102">
            <a:extLst>
              <a:ext uri="{FF2B5EF4-FFF2-40B4-BE49-F238E27FC236}">
                <a16:creationId xmlns:a16="http://schemas.microsoft.com/office/drawing/2014/main" id="{4F4084AE-2AFA-6459-6BFD-88EA495E472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17761" y="178282"/>
            <a:ext cx="1115366" cy="4741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7EDEE8-AD73-4CBE-F921-C7B423F02D22}"/>
              </a:ext>
            </a:extLst>
          </p:cNvPr>
          <p:cNvSpPr txBox="1"/>
          <p:nvPr/>
        </p:nvSpPr>
        <p:spPr>
          <a:xfrm>
            <a:off x="1431989" y="948811"/>
            <a:ext cx="210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REGIONI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2606FF5-90DB-8A43-554E-0906B265C635}"/>
              </a:ext>
            </a:extLst>
          </p:cNvPr>
          <p:cNvSpPr txBox="1"/>
          <p:nvPr/>
        </p:nvSpPr>
        <p:spPr>
          <a:xfrm>
            <a:off x="1439118" y="3733413"/>
            <a:ext cx="210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PROVINCE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DA08A20-68BB-9142-CA28-3E8725C3CD0E}"/>
              </a:ext>
            </a:extLst>
          </p:cNvPr>
          <p:cNvSpPr txBox="1"/>
          <p:nvPr/>
        </p:nvSpPr>
        <p:spPr>
          <a:xfrm>
            <a:off x="5231245" y="1003444"/>
            <a:ext cx="210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COMUNI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461469-CA02-4FD7-705F-F3CA0D2BB291}"/>
              </a:ext>
            </a:extLst>
          </p:cNvPr>
          <p:cNvSpPr txBox="1"/>
          <p:nvPr/>
        </p:nvSpPr>
        <p:spPr>
          <a:xfrm>
            <a:off x="5002669" y="1929947"/>
            <a:ext cx="1009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727272"/>
                </a:solidFill>
              </a:rPr>
              <a:t>0-999 ab.</a:t>
            </a:r>
            <a:endParaRPr lang="it-IT" dirty="0">
              <a:solidFill>
                <a:srgbClr val="727272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BA0BE2E-2E9D-96DF-DFCA-4E699AE66DD9}"/>
              </a:ext>
            </a:extLst>
          </p:cNvPr>
          <p:cNvSpPr txBox="1"/>
          <p:nvPr/>
        </p:nvSpPr>
        <p:spPr>
          <a:xfrm>
            <a:off x="4517980" y="2798146"/>
            <a:ext cx="1362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727272"/>
                </a:solidFill>
              </a:rPr>
              <a:t>1.000-2.999 ab.</a:t>
            </a:r>
            <a:endParaRPr lang="it-IT" dirty="0">
              <a:solidFill>
                <a:srgbClr val="727272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ADFCDC9-67CD-99C9-84E6-857132740B64}"/>
              </a:ext>
            </a:extLst>
          </p:cNvPr>
          <p:cNvSpPr txBox="1"/>
          <p:nvPr/>
        </p:nvSpPr>
        <p:spPr>
          <a:xfrm>
            <a:off x="4549782" y="3666345"/>
            <a:ext cx="1462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727272"/>
                </a:solidFill>
              </a:rPr>
              <a:t>3.000-9.999 ab.</a:t>
            </a:r>
            <a:endParaRPr lang="it-IT" dirty="0">
              <a:solidFill>
                <a:srgbClr val="727272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A67A44C-8922-BE96-E6AD-04FC29AB691B}"/>
              </a:ext>
            </a:extLst>
          </p:cNvPr>
          <p:cNvSpPr txBox="1"/>
          <p:nvPr/>
        </p:nvSpPr>
        <p:spPr>
          <a:xfrm>
            <a:off x="4373736" y="4534544"/>
            <a:ext cx="1613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727272"/>
                </a:solidFill>
              </a:rPr>
              <a:t>10.000-19.999 ab.</a:t>
            </a:r>
            <a:endParaRPr lang="it-IT" dirty="0">
              <a:solidFill>
                <a:srgbClr val="727272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83633A3-E477-CC8E-0C22-B01CAA0B9A8C}"/>
              </a:ext>
            </a:extLst>
          </p:cNvPr>
          <p:cNvSpPr txBox="1"/>
          <p:nvPr/>
        </p:nvSpPr>
        <p:spPr>
          <a:xfrm>
            <a:off x="4373736" y="5439879"/>
            <a:ext cx="1613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727272"/>
                </a:solidFill>
              </a:rPr>
              <a:t>20.000-249.999 ab.</a:t>
            </a:r>
            <a:endParaRPr lang="it-IT" dirty="0">
              <a:solidFill>
                <a:srgbClr val="727272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8666057-8C42-D218-6F2E-00DCC705F311}"/>
              </a:ext>
            </a:extLst>
          </p:cNvPr>
          <p:cNvSpPr txBox="1"/>
          <p:nvPr/>
        </p:nvSpPr>
        <p:spPr>
          <a:xfrm>
            <a:off x="4361492" y="6180051"/>
            <a:ext cx="1613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727272"/>
                </a:solidFill>
              </a:rPr>
              <a:t>&gt;250.000 ab.</a:t>
            </a:r>
            <a:endParaRPr lang="it-IT" dirty="0">
              <a:solidFill>
                <a:srgbClr val="727272"/>
              </a:solidFill>
            </a:endParaRPr>
          </a:p>
        </p:txBody>
      </p: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D98C4CB3-D94B-FD12-D142-04C8EB208A1A}"/>
              </a:ext>
            </a:extLst>
          </p:cNvPr>
          <p:cNvCxnSpPr/>
          <p:nvPr/>
        </p:nvCxnSpPr>
        <p:spPr>
          <a:xfrm>
            <a:off x="3810000" y="2237724"/>
            <a:ext cx="0" cy="2940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5CFFCC5B-9F3E-DB65-7CF4-560DA6B2D2C2}"/>
              </a:ext>
            </a:extLst>
          </p:cNvPr>
          <p:cNvCxnSpPr/>
          <p:nvPr/>
        </p:nvCxnSpPr>
        <p:spPr>
          <a:xfrm>
            <a:off x="4348890" y="5967824"/>
            <a:ext cx="0" cy="40053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56F259A-C4B6-1E8E-770D-176C6BD24B5A}"/>
              </a:ext>
            </a:extLst>
          </p:cNvPr>
          <p:cNvCxnSpPr/>
          <p:nvPr/>
        </p:nvCxnSpPr>
        <p:spPr>
          <a:xfrm>
            <a:off x="935907" y="3797937"/>
            <a:ext cx="348242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1558A79-B235-4802-5706-F3A8BFB72C94}"/>
              </a:ext>
            </a:extLst>
          </p:cNvPr>
          <p:cNvCxnSpPr/>
          <p:nvPr/>
        </p:nvCxnSpPr>
        <p:spPr>
          <a:xfrm>
            <a:off x="1257868" y="6487828"/>
            <a:ext cx="348242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266A7B0B-690C-E25B-8B16-8B85547605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341400"/>
            <a:ext cx="763296" cy="288000"/>
          </a:xfrm>
          <a:prstGeom prst="rect">
            <a:avLst/>
          </a:prstGeom>
        </p:spPr>
      </p:pic>
      <p:sp>
        <p:nvSpPr>
          <p:cNvPr id="6" name="object 105">
            <a:extLst>
              <a:ext uri="{FF2B5EF4-FFF2-40B4-BE49-F238E27FC236}">
                <a16:creationId xmlns:a16="http://schemas.microsoft.com/office/drawing/2014/main" id="{2B4E32A9-CFDA-1C51-B843-C616EC32513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7356" y="6553200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75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4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D7BD170-2621-C3F0-AFE8-19BE95BF1140}"/>
              </a:ext>
            </a:extLst>
          </p:cNvPr>
          <p:cNvSpPr txBox="1"/>
          <p:nvPr/>
        </p:nvSpPr>
        <p:spPr>
          <a:xfrm>
            <a:off x="778135" y="128721"/>
            <a:ext cx="630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LOCATION PER CLASSI DI COSTO DELLE OPERE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10CB3827-0EA7-21C9-C046-51D21EA478D1}"/>
              </a:ext>
            </a:extLst>
          </p:cNvPr>
          <p:cNvSpPr/>
          <p:nvPr/>
        </p:nvSpPr>
        <p:spPr>
          <a:xfrm>
            <a:off x="360918" y="111230"/>
            <a:ext cx="113049" cy="1371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1" name="Grafico 30">
            <a:extLst>
              <a:ext uri="{FF2B5EF4-FFF2-40B4-BE49-F238E27FC236}">
                <a16:creationId xmlns:a16="http://schemas.microsoft.com/office/drawing/2014/main" id="{96D37AAA-EF8E-2C76-2A94-01668125C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284933"/>
              </p:ext>
            </p:extLst>
          </p:nvPr>
        </p:nvGraphicFramePr>
        <p:xfrm>
          <a:off x="275769" y="1308100"/>
          <a:ext cx="6723680" cy="242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67" name="Picture 19" descr="Solo per passione – Letizia Battaglia fotografa, il film di Roberto Andò su  Rai1">
            <a:extLst>
              <a:ext uri="{FF2B5EF4-FFF2-40B4-BE49-F238E27FC236}">
                <a16:creationId xmlns:a16="http://schemas.microsoft.com/office/drawing/2014/main" id="{1B87B98B-4922-D7B5-D7AE-DDBB8C15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165" y="3501234"/>
            <a:ext cx="4893100" cy="297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B25277-B724-73F7-C411-3BAF44898345}"/>
              </a:ext>
            </a:extLst>
          </p:cNvPr>
          <p:cNvSpPr txBox="1"/>
          <p:nvPr/>
        </p:nvSpPr>
        <p:spPr>
          <a:xfrm>
            <a:off x="7031361" y="6024237"/>
            <a:ext cx="232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Palermo/Solo per passione (Roberto Andò 2022)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5B918FB-CFE6-23A0-C82F-8A4916405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937482"/>
              </p:ext>
            </p:extLst>
          </p:nvPr>
        </p:nvGraphicFramePr>
        <p:xfrm>
          <a:off x="360918" y="4141507"/>
          <a:ext cx="5829300" cy="24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20" descr="HOTEL FLORA (Frascati, Roma): Prezzi 2022 e recensioni">
            <a:extLst>
              <a:ext uri="{FF2B5EF4-FFF2-40B4-BE49-F238E27FC236}">
                <a16:creationId xmlns:a16="http://schemas.microsoft.com/office/drawing/2014/main" id="{723A13FA-935D-A58D-F9FE-FE3D2A0E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162" y="529435"/>
            <a:ext cx="4893102" cy="286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9A1848A-AD43-9AD1-8032-F477ACBD4D6E}"/>
              </a:ext>
            </a:extLst>
          </p:cNvPr>
          <p:cNvSpPr txBox="1"/>
          <p:nvPr/>
        </p:nvSpPr>
        <p:spPr>
          <a:xfrm>
            <a:off x="7031362" y="2905780"/>
            <a:ext cx="2646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Frascati, Hotel Flora/Occhiali Neri (Argento, 2022)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775F844-D46C-CFCF-2BCD-EFC754DD306B}"/>
              </a:ext>
            </a:extLst>
          </p:cNvPr>
          <p:cNvSpPr txBox="1"/>
          <p:nvPr/>
        </p:nvSpPr>
        <p:spPr>
          <a:xfrm>
            <a:off x="2971800" y="1389373"/>
            <a:ext cx="210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PROVINCIA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E62F1C0-CDC7-F9A1-9A43-AAD69661879A}"/>
              </a:ext>
            </a:extLst>
          </p:cNvPr>
          <p:cNvSpPr txBox="1"/>
          <p:nvPr/>
        </p:nvSpPr>
        <p:spPr>
          <a:xfrm>
            <a:off x="2877399" y="3897868"/>
            <a:ext cx="210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MACROAREA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35C5C64-2742-81E8-1803-490CF53EE7E2}"/>
              </a:ext>
            </a:extLst>
          </p:cNvPr>
          <p:cNvSpPr/>
          <p:nvPr/>
        </p:nvSpPr>
        <p:spPr>
          <a:xfrm>
            <a:off x="9115216" y="-4008"/>
            <a:ext cx="1115366" cy="6862008"/>
          </a:xfrm>
          <a:prstGeom prst="rect">
            <a:avLst/>
          </a:prstGeom>
          <a:solidFill>
            <a:schemeClr val="tx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bject 105">
            <a:extLst>
              <a:ext uri="{FF2B5EF4-FFF2-40B4-BE49-F238E27FC236}">
                <a16:creationId xmlns:a16="http://schemas.microsoft.com/office/drawing/2014/main" id="{F381E168-1951-5D6E-D8AB-D405010B7B1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7356" y="6553200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75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2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Formello, il borgo fuori Roma set della fiction “Doc – Nelle tue mani”">
            <a:extLst>
              <a:ext uri="{FF2B5EF4-FFF2-40B4-BE49-F238E27FC236}">
                <a16:creationId xmlns:a16="http://schemas.microsoft.com/office/drawing/2014/main" id="{F9A2D3C8-3CF5-A0E0-E5CF-DAED04E9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94318"/>
            <a:ext cx="5173461" cy="29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D7BD170-2621-C3F0-AFE8-19BE95BF1140}"/>
              </a:ext>
            </a:extLst>
          </p:cNvPr>
          <p:cNvSpPr txBox="1"/>
          <p:nvPr/>
        </p:nvSpPr>
        <p:spPr>
          <a:xfrm>
            <a:off x="778135" y="128721"/>
            <a:ext cx="630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LOCATION PER CLASSI DI COSTO DELLE OPERE/2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10CB3827-0EA7-21C9-C046-51D21EA478D1}"/>
              </a:ext>
            </a:extLst>
          </p:cNvPr>
          <p:cNvSpPr/>
          <p:nvPr/>
        </p:nvSpPr>
        <p:spPr>
          <a:xfrm>
            <a:off x="360918" y="111230"/>
            <a:ext cx="113049" cy="1371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35C5C64-2742-81E8-1803-490CF53EE7E2}"/>
              </a:ext>
            </a:extLst>
          </p:cNvPr>
          <p:cNvSpPr/>
          <p:nvPr/>
        </p:nvSpPr>
        <p:spPr>
          <a:xfrm>
            <a:off x="9115216" y="-4008"/>
            <a:ext cx="1115366" cy="6862008"/>
          </a:xfrm>
          <a:prstGeom prst="rect">
            <a:avLst/>
          </a:prstGeom>
          <a:solidFill>
            <a:schemeClr val="tx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CB84913-5B2D-6BFF-88C8-A5D751130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34130"/>
              </p:ext>
            </p:extLst>
          </p:nvPr>
        </p:nvGraphicFramePr>
        <p:xfrm>
          <a:off x="360918" y="1537971"/>
          <a:ext cx="6073140" cy="468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6A195F2-0611-1344-5583-58FB14D0284B}"/>
              </a:ext>
            </a:extLst>
          </p:cNvPr>
          <p:cNvSpPr txBox="1"/>
          <p:nvPr/>
        </p:nvSpPr>
        <p:spPr>
          <a:xfrm>
            <a:off x="3663218" y="1607701"/>
            <a:ext cx="210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COMUNI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BB11DB0-06AD-28AE-5D02-C6CD7F6DB991}"/>
              </a:ext>
            </a:extLst>
          </p:cNvPr>
          <p:cNvSpPr txBox="1"/>
          <p:nvPr/>
        </p:nvSpPr>
        <p:spPr>
          <a:xfrm>
            <a:off x="1328193" y="1977033"/>
            <a:ext cx="1009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727272"/>
                </a:solidFill>
              </a:rPr>
              <a:t>0-999 ab.</a:t>
            </a:r>
            <a:endParaRPr lang="it-IT" dirty="0">
              <a:solidFill>
                <a:srgbClr val="727272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5ADB690-FD52-1D5E-5B3D-ED99437B7065}"/>
              </a:ext>
            </a:extLst>
          </p:cNvPr>
          <p:cNvSpPr txBox="1"/>
          <p:nvPr/>
        </p:nvSpPr>
        <p:spPr>
          <a:xfrm>
            <a:off x="929502" y="2690164"/>
            <a:ext cx="1362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727272"/>
                </a:solidFill>
              </a:rPr>
              <a:t>1.000-2.999 ab.</a:t>
            </a:r>
            <a:endParaRPr lang="it-IT" dirty="0">
              <a:solidFill>
                <a:srgbClr val="727272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B4EC312-1920-73C8-EF58-2F23A928C011}"/>
              </a:ext>
            </a:extLst>
          </p:cNvPr>
          <p:cNvSpPr txBox="1"/>
          <p:nvPr/>
        </p:nvSpPr>
        <p:spPr>
          <a:xfrm>
            <a:off x="929502" y="3387079"/>
            <a:ext cx="1462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727272"/>
                </a:solidFill>
              </a:rPr>
              <a:t>3.000-9.999 ab.</a:t>
            </a:r>
            <a:endParaRPr lang="it-IT" dirty="0">
              <a:solidFill>
                <a:srgbClr val="727272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B3E117-250F-12ED-EE8C-DE806C25FFAA}"/>
              </a:ext>
            </a:extLst>
          </p:cNvPr>
          <p:cNvSpPr txBox="1"/>
          <p:nvPr/>
        </p:nvSpPr>
        <p:spPr>
          <a:xfrm>
            <a:off x="803807" y="4029833"/>
            <a:ext cx="1613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727272"/>
                </a:solidFill>
              </a:rPr>
              <a:t>10.000-19.999 ab.</a:t>
            </a:r>
            <a:endParaRPr lang="it-IT" dirty="0">
              <a:solidFill>
                <a:srgbClr val="727272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19F2355-4370-316A-FA67-1460791BD976}"/>
              </a:ext>
            </a:extLst>
          </p:cNvPr>
          <p:cNvSpPr txBox="1"/>
          <p:nvPr/>
        </p:nvSpPr>
        <p:spPr>
          <a:xfrm>
            <a:off x="521482" y="4738140"/>
            <a:ext cx="1613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727272"/>
                </a:solidFill>
              </a:rPr>
              <a:t>20.000-249.999 ab.</a:t>
            </a:r>
            <a:endParaRPr lang="it-IT" dirty="0">
              <a:solidFill>
                <a:srgbClr val="727272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0EFFEEF-7367-987D-5685-B210A922E460}"/>
              </a:ext>
            </a:extLst>
          </p:cNvPr>
          <p:cNvSpPr txBox="1"/>
          <p:nvPr/>
        </p:nvSpPr>
        <p:spPr>
          <a:xfrm>
            <a:off x="1026106" y="5390075"/>
            <a:ext cx="1613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727272"/>
                </a:solidFill>
              </a:rPr>
              <a:t>&gt;250.000 ab.</a:t>
            </a:r>
            <a:endParaRPr lang="it-IT" dirty="0">
              <a:solidFill>
                <a:srgbClr val="727272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86237FF-D045-6B0C-8AD0-8F0D84B73F40}"/>
              </a:ext>
            </a:extLst>
          </p:cNvPr>
          <p:cNvSpPr txBox="1"/>
          <p:nvPr/>
        </p:nvSpPr>
        <p:spPr>
          <a:xfrm>
            <a:off x="6798350" y="443036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Formello (RM)/DOC</a:t>
            </a:r>
          </a:p>
        </p:txBody>
      </p:sp>
      <p:pic>
        <p:nvPicPr>
          <p:cNvPr id="23" name="object 104">
            <a:extLst>
              <a:ext uri="{FF2B5EF4-FFF2-40B4-BE49-F238E27FC236}">
                <a16:creationId xmlns:a16="http://schemas.microsoft.com/office/drawing/2014/main" id="{8FC716AF-D90F-A661-812A-FBB8D02B5E8C}"/>
              </a:ext>
            </a:extLst>
          </p:cNvPr>
          <p:cNvPicPr/>
          <p:nvPr/>
        </p:nvPicPr>
        <p:blipFill rotWithShape="1">
          <a:blip r:embed="rId5" cstate="print"/>
          <a:srcRect r="58165"/>
          <a:stretch/>
        </p:blipFill>
        <p:spPr>
          <a:xfrm>
            <a:off x="11485946" y="6227697"/>
            <a:ext cx="497707" cy="520263"/>
          </a:xfrm>
          <a:prstGeom prst="rect">
            <a:avLst/>
          </a:prstGeom>
        </p:spPr>
      </p:pic>
      <p:pic>
        <p:nvPicPr>
          <p:cNvPr id="24" name="object 102">
            <a:extLst>
              <a:ext uri="{FF2B5EF4-FFF2-40B4-BE49-F238E27FC236}">
                <a16:creationId xmlns:a16="http://schemas.microsoft.com/office/drawing/2014/main" id="{6C36D16F-A93C-E842-C6D9-53A5CCB6263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17761" y="178282"/>
            <a:ext cx="1115366" cy="474179"/>
          </a:xfrm>
          <a:prstGeom prst="rect">
            <a:avLst/>
          </a:prstGeom>
        </p:spPr>
      </p:pic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693770EE-15E0-55D3-F883-C29C403E0251}"/>
              </a:ext>
            </a:extLst>
          </p:cNvPr>
          <p:cNvCxnSpPr/>
          <p:nvPr/>
        </p:nvCxnSpPr>
        <p:spPr>
          <a:xfrm>
            <a:off x="792341" y="3937080"/>
            <a:ext cx="0" cy="40053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B22EDCB5-E1AF-8820-58AA-6DEDD4110ECF}"/>
              </a:ext>
            </a:extLst>
          </p:cNvPr>
          <p:cNvCxnSpPr/>
          <p:nvPr/>
        </p:nvCxnSpPr>
        <p:spPr>
          <a:xfrm>
            <a:off x="803807" y="5297322"/>
            <a:ext cx="0" cy="40053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C5325B75-53E8-66F6-953C-833D15712F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341400"/>
            <a:ext cx="763296" cy="288000"/>
          </a:xfrm>
          <a:prstGeom prst="rect">
            <a:avLst/>
          </a:prstGeom>
        </p:spPr>
      </p:pic>
      <p:sp>
        <p:nvSpPr>
          <p:cNvPr id="2" name="object 105">
            <a:extLst>
              <a:ext uri="{FF2B5EF4-FFF2-40B4-BE49-F238E27FC236}">
                <a16:creationId xmlns:a16="http://schemas.microsoft.com/office/drawing/2014/main" id="{05EAEB02-BDAA-1516-D052-DC561A4D63A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7356" y="6553200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75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9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D7BD170-2621-C3F0-AFE8-19BE95BF1140}"/>
              </a:ext>
            </a:extLst>
          </p:cNvPr>
          <p:cNvSpPr txBox="1"/>
          <p:nvPr/>
        </p:nvSpPr>
        <p:spPr>
          <a:xfrm>
            <a:off x="685800" y="282501"/>
            <a:ext cx="7790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LE LOCATION DEL CINEMA, DELLA TV E DEL WEB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10CB3827-0EA7-21C9-C046-51D21EA478D1}"/>
              </a:ext>
            </a:extLst>
          </p:cNvPr>
          <p:cNvSpPr/>
          <p:nvPr/>
        </p:nvSpPr>
        <p:spPr>
          <a:xfrm>
            <a:off x="360918" y="111230"/>
            <a:ext cx="113049" cy="1371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012A3F-E7DE-BFAF-3EE4-F52ECA82BB97}"/>
              </a:ext>
            </a:extLst>
          </p:cNvPr>
          <p:cNvSpPr txBox="1"/>
          <p:nvPr/>
        </p:nvSpPr>
        <p:spPr>
          <a:xfrm>
            <a:off x="7113186" y="2668086"/>
            <a:ext cx="203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>
                    <a:lumMod val="95000"/>
                  </a:schemeClr>
                </a:solidFill>
              </a:rPr>
              <a:t>Palermo/Le Sorelle Macaluso (Emma Dante, 2021)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3FDF59F6-619E-2607-3E31-CAF672677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083287"/>
              </p:ext>
            </p:extLst>
          </p:nvPr>
        </p:nvGraphicFramePr>
        <p:xfrm>
          <a:off x="124374" y="1792907"/>
          <a:ext cx="7638009" cy="442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6" descr="Poggiorsini, borgo autentico d'Italia">
            <a:extLst>
              <a:ext uri="{FF2B5EF4-FFF2-40B4-BE49-F238E27FC236}">
                <a16:creationId xmlns:a16="http://schemas.microsoft.com/office/drawing/2014/main" id="{F049C6AB-707C-BD8B-668D-FDAB94E4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36104"/>
            <a:ext cx="4396230" cy="288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ove è stato girato Guida astrologica per cuori infranti 2, le location  della serie Netflix tra Torino e Parigi">
            <a:extLst>
              <a:ext uri="{FF2B5EF4-FFF2-40B4-BE49-F238E27FC236}">
                <a16:creationId xmlns:a16="http://schemas.microsoft.com/office/drawing/2014/main" id="{C34240DF-3FB4-113F-94D8-66381423B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 r="2741" b="14037"/>
          <a:stretch/>
        </p:blipFill>
        <p:spPr bwMode="auto">
          <a:xfrm>
            <a:off x="7543208" y="838200"/>
            <a:ext cx="4396822" cy="237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F707995-8390-066A-B36A-EA34D47F7EDD}"/>
              </a:ext>
            </a:extLst>
          </p:cNvPr>
          <p:cNvSpPr txBox="1"/>
          <p:nvPr/>
        </p:nvSpPr>
        <p:spPr>
          <a:xfrm>
            <a:off x="7695608" y="3618575"/>
            <a:ext cx="2571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Poggiorsini/Tolo Tolo </a:t>
            </a:r>
          </a:p>
          <a:p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(Zalone, 2020)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445D54A-85D3-3A66-C55A-25FD1DD436BE}"/>
              </a:ext>
            </a:extLst>
          </p:cNvPr>
          <p:cNvSpPr txBox="1"/>
          <p:nvPr/>
        </p:nvSpPr>
        <p:spPr>
          <a:xfrm>
            <a:off x="7695607" y="1048887"/>
            <a:ext cx="2571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Torino/Guida astrologica per cuori infranti </a:t>
            </a:r>
          </a:p>
          <a:p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(Netflix)</a:t>
            </a:r>
          </a:p>
        </p:txBody>
      </p:sp>
      <p:pic>
        <p:nvPicPr>
          <p:cNvPr id="19" name="object 104">
            <a:extLst>
              <a:ext uri="{FF2B5EF4-FFF2-40B4-BE49-F238E27FC236}">
                <a16:creationId xmlns:a16="http://schemas.microsoft.com/office/drawing/2014/main" id="{E7F70503-6F1D-D80F-AB45-C8AE23C63D1E}"/>
              </a:ext>
            </a:extLst>
          </p:cNvPr>
          <p:cNvPicPr/>
          <p:nvPr/>
        </p:nvPicPr>
        <p:blipFill rotWithShape="1">
          <a:blip r:embed="rId5" cstate="print"/>
          <a:srcRect r="58165"/>
          <a:stretch/>
        </p:blipFill>
        <p:spPr>
          <a:xfrm>
            <a:off x="11485946" y="6261537"/>
            <a:ext cx="497707" cy="520263"/>
          </a:xfrm>
          <a:prstGeom prst="rect">
            <a:avLst/>
          </a:prstGeom>
        </p:spPr>
      </p:pic>
      <p:pic>
        <p:nvPicPr>
          <p:cNvPr id="20" name="object 102">
            <a:extLst>
              <a:ext uri="{FF2B5EF4-FFF2-40B4-BE49-F238E27FC236}">
                <a16:creationId xmlns:a16="http://schemas.microsoft.com/office/drawing/2014/main" id="{895D6CD3-5145-857E-448A-591B2ADBAF1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17761" y="178282"/>
            <a:ext cx="1115366" cy="474179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4E3ADA0-B112-9F4E-DA3F-CDEA17367569}"/>
              </a:ext>
            </a:extLst>
          </p:cNvPr>
          <p:cNvSpPr txBox="1"/>
          <p:nvPr/>
        </p:nvSpPr>
        <p:spPr>
          <a:xfrm>
            <a:off x="2890658" y="1443489"/>
            <a:ext cx="210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MACRO AREE 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35C5C64-2742-81E8-1803-490CF53EE7E2}"/>
              </a:ext>
            </a:extLst>
          </p:cNvPr>
          <p:cNvSpPr/>
          <p:nvPr/>
        </p:nvSpPr>
        <p:spPr>
          <a:xfrm>
            <a:off x="9115216" y="-4008"/>
            <a:ext cx="1115366" cy="6862008"/>
          </a:xfrm>
          <a:prstGeom prst="rect">
            <a:avLst/>
          </a:prstGeom>
          <a:solidFill>
            <a:schemeClr val="tx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1BA68A9-FA28-FB96-C708-20823F0410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341400"/>
            <a:ext cx="763296" cy="288000"/>
          </a:xfrm>
          <a:prstGeom prst="rect">
            <a:avLst/>
          </a:prstGeom>
        </p:spPr>
      </p:pic>
      <p:sp>
        <p:nvSpPr>
          <p:cNvPr id="2" name="object 105">
            <a:extLst>
              <a:ext uri="{FF2B5EF4-FFF2-40B4-BE49-F238E27FC236}">
                <a16:creationId xmlns:a16="http://schemas.microsoft.com/office/drawing/2014/main" id="{CCF3E1EE-8DB0-7425-F4FD-2EDA37DAB49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08347" y="6569758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75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477BA21B-5369-8BBE-A75F-E6EB2D655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526085"/>
              </p:ext>
            </p:extLst>
          </p:nvPr>
        </p:nvGraphicFramePr>
        <p:xfrm>
          <a:off x="685800" y="3903948"/>
          <a:ext cx="62591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8" name="Picture 4" descr="A Ginosa le scene del film - Il mio corpo vi seppellirà – Visit  Ginosa&amp;Marina">
            <a:extLst>
              <a:ext uri="{FF2B5EF4-FFF2-40B4-BE49-F238E27FC236}">
                <a16:creationId xmlns:a16="http://schemas.microsoft.com/office/drawing/2014/main" id="{F9AE25FF-2BF8-2946-A21D-CCA88E5A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07" y="3878893"/>
            <a:ext cx="4327662" cy="23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6F332C7-55AB-F1D9-8F02-89C0419272BE}"/>
              </a:ext>
            </a:extLst>
          </p:cNvPr>
          <p:cNvSpPr txBox="1"/>
          <p:nvPr/>
        </p:nvSpPr>
        <p:spPr>
          <a:xfrm>
            <a:off x="7856783" y="5694314"/>
            <a:ext cx="257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95000"/>
                  </a:schemeClr>
                </a:solidFill>
              </a:rPr>
              <a:t>Ginosa (TA)/Il mio corpo vi seppellirà(La Parola, 2021)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D7BD170-2621-C3F0-AFE8-19BE95BF1140}"/>
              </a:ext>
            </a:extLst>
          </p:cNvPr>
          <p:cNvSpPr txBox="1"/>
          <p:nvPr/>
        </p:nvSpPr>
        <p:spPr>
          <a:xfrm>
            <a:off x="685800" y="282501"/>
            <a:ext cx="779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LE LOCATION PER GENERE (GENRE)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10CB3827-0EA7-21C9-C046-51D21EA478D1}"/>
              </a:ext>
            </a:extLst>
          </p:cNvPr>
          <p:cNvSpPr/>
          <p:nvPr/>
        </p:nvSpPr>
        <p:spPr>
          <a:xfrm>
            <a:off x="360918" y="111230"/>
            <a:ext cx="113049" cy="13716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012A3F-E7DE-BFAF-3EE4-F52ECA82BB97}"/>
              </a:ext>
            </a:extLst>
          </p:cNvPr>
          <p:cNvSpPr txBox="1"/>
          <p:nvPr/>
        </p:nvSpPr>
        <p:spPr>
          <a:xfrm>
            <a:off x="7113186" y="2668086"/>
            <a:ext cx="203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>
                    <a:lumMod val="95000"/>
                  </a:schemeClr>
                </a:solidFill>
              </a:rPr>
              <a:t>Palermo/Le Sorelle Macaluso (Emma Dante, 2021)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C38F453-2262-6821-D37E-C5B9B3238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112122"/>
              </p:ext>
            </p:extLst>
          </p:nvPr>
        </p:nvGraphicFramePr>
        <p:xfrm>
          <a:off x="616488" y="1257359"/>
          <a:ext cx="2812512" cy="241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EFEE41E6-B803-2B97-33BF-81C104538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79883"/>
              </p:ext>
            </p:extLst>
          </p:nvPr>
        </p:nvGraphicFramePr>
        <p:xfrm>
          <a:off x="3838167" y="1397239"/>
          <a:ext cx="2743200" cy="227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6146" name="Picture 2" descr="Veleno docuserie Amazon, trama, cast, finale, dove è girato, location,">
            <a:extLst>
              <a:ext uri="{FF2B5EF4-FFF2-40B4-BE49-F238E27FC236}">
                <a16:creationId xmlns:a16="http://schemas.microsoft.com/office/drawing/2014/main" id="{48420BF0-7E1C-0DD4-7C33-8967781D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49" y="827885"/>
            <a:ext cx="4369558" cy="288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7D9B2A-7117-3C1E-1810-E1B299781167}"/>
              </a:ext>
            </a:extLst>
          </p:cNvPr>
          <p:cNvSpPr txBox="1"/>
          <p:nvPr/>
        </p:nvSpPr>
        <p:spPr>
          <a:xfrm>
            <a:off x="7696501" y="3348545"/>
            <a:ext cx="2571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Emilia/Veleno (Amazon)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35C5C64-2742-81E8-1803-490CF53EE7E2}"/>
              </a:ext>
            </a:extLst>
          </p:cNvPr>
          <p:cNvSpPr/>
          <p:nvPr/>
        </p:nvSpPr>
        <p:spPr>
          <a:xfrm>
            <a:off x="9115216" y="-4008"/>
            <a:ext cx="1115366" cy="6862008"/>
          </a:xfrm>
          <a:prstGeom prst="rect">
            <a:avLst/>
          </a:prstGeom>
          <a:solidFill>
            <a:schemeClr val="tx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EEABB346-AAB0-713D-667F-98B503A2A72D}"/>
              </a:ext>
            </a:extLst>
          </p:cNvPr>
          <p:cNvCxnSpPr/>
          <p:nvPr/>
        </p:nvCxnSpPr>
        <p:spPr>
          <a:xfrm>
            <a:off x="2743200" y="3581400"/>
            <a:ext cx="5334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839FB37-B8B6-E4D3-8E20-1F2E7022CEEA}"/>
              </a:ext>
            </a:extLst>
          </p:cNvPr>
          <p:cNvCxnSpPr/>
          <p:nvPr/>
        </p:nvCxnSpPr>
        <p:spPr>
          <a:xfrm>
            <a:off x="5257800" y="3565003"/>
            <a:ext cx="5334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AAF0F60-1BD6-6DF8-47B3-72A6D9957F51}"/>
              </a:ext>
            </a:extLst>
          </p:cNvPr>
          <p:cNvSpPr txBox="1"/>
          <p:nvPr/>
        </p:nvSpPr>
        <p:spPr>
          <a:xfrm>
            <a:off x="2898687" y="3609740"/>
            <a:ext cx="2105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GENERI PRINCIPALI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D33AF814-05FC-0A23-DDCB-F1FECADC9C86}"/>
              </a:ext>
            </a:extLst>
          </p:cNvPr>
          <p:cNvCxnSpPr>
            <a:cxnSpLocks/>
          </p:cNvCxnSpPr>
          <p:nvPr/>
        </p:nvCxnSpPr>
        <p:spPr>
          <a:xfrm>
            <a:off x="4038600" y="5923130"/>
            <a:ext cx="282812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D2F31A28-8CC1-75F8-38AD-61DC7DA125D5}"/>
              </a:ext>
            </a:extLst>
          </p:cNvPr>
          <p:cNvCxnSpPr>
            <a:cxnSpLocks/>
          </p:cNvCxnSpPr>
          <p:nvPr/>
        </p:nvCxnSpPr>
        <p:spPr>
          <a:xfrm>
            <a:off x="5241688" y="5923130"/>
            <a:ext cx="282812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78060DC-AD56-EE3D-4EF9-FCC6C16A953F}"/>
              </a:ext>
            </a:extLst>
          </p:cNvPr>
          <p:cNvCxnSpPr>
            <a:cxnSpLocks/>
          </p:cNvCxnSpPr>
          <p:nvPr/>
        </p:nvCxnSpPr>
        <p:spPr>
          <a:xfrm>
            <a:off x="6400800" y="5943600"/>
            <a:ext cx="282812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622F3CB-A648-94B2-1201-0FC444455BE1}"/>
              </a:ext>
            </a:extLst>
          </p:cNvPr>
          <p:cNvSpPr txBox="1"/>
          <p:nvPr/>
        </p:nvSpPr>
        <p:spPr>
          <a:xfrm>
            <a:off x="454967" y="539884"/>
            <a:ext cx="461665" cy="21191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FINZIONE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A4A8D9-1B88-FCAF-E45E-939B5D1A5F69}"/>
              </a:ext>
            </a:extLst>
          </p:cNvPr>
          <p:cNvSpPr txBox="1"/>
          <p:nvPr/>
        </p:nvSpPr>
        <p:spPr>
          <a:xfrm>
            <a:off x="3729986" y="1368572"/>
            <a:ext cx="461665" cy="16962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DOCUMENTARI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3CEF90C-5604-3F70-BB7B-3612D63DE8E6}"/>
              </a:ext>
            </a:extLst>
          </p:cNvPr>
          <p:cNvSpPr txBox="1"/>
          <p:nvPr/>
        </p:nvSpPr>
        <p:spPr>
          <a:xfrm>
            <a:off x="2526774" y="823672"/>
            <a:ext cx="210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REGIONI</a:t>
            </a:r>
          </a:p>
        </p:txBody>
      </p:sp>
      <p:pic>
        <p:nvPicPr>
          <p:cNvPr id="35" name="object 104">
            <a:extLst>
              <a:ext uri="{FF2B5EF4-FFF2-40B4-BE49-F238E27FC236}">
                <a16:creationId xmlns:a16="http://schemas.microsoft.com/office/drawing/2014/main" id="{34260002-8230-3485-8BDB-3DB144A5562C}"/>
              </a:ext>
            </a:extLst>
          </p:cNvPr>
          <p:cNvPicPr/>
          <p:nvPr/>
        </p:nvPicPr>
        <p:blipFill rotWithShape="1">
          <a:blip r:embed="rId8" cstate="print"/>
          <a:srcRect r="58165"/>
          <a:stretch/>
        </p:blipFill>
        <p:spPr>
          <a:xfrm>
            <a:off x="11485946" y="6261537"/>
            <a:ext cx="497707" cy="520263"/>
          </a:xfrm>
          <a:prstGeom prst="rect">
            <a:avLst/>
          </a:prstGeom>
        </p:spPr>
      </p:pic>
      <p:pic>
        <p:nvPicPr>
          <p:cNvPr id="36" name="object 102">
            <a:extLst>
              <a:ext uri="{FF2B5EF4-FFF2-40B4-BE49-F238E27FC236}">
                <a16:creationId xmlns:a16="http://schemas.microsoft.com/office/drawing/2014/main" id="{6AEDE0FB-85C5-7B49-FEB8-F3F2BBF284F4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17761" y="178282"/>
            <a:ext cx="1115366" cy="47417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B9E434F-9E3D-954F-8784-CE63340823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400800"/>
            <a:ext cx="763296" cy="288000"/>
          </a:xfrm>
          <a:prstGeom prst="rect">
            <a:avLst/>
          </a:prstGeom>
        </p:spPr>
      </p:pic>
      <p:sp>
        <p:nvSpPr>
          <p:cNvPr id="2" name="object 105">
            <a:extLst>
              <a:ext uri="{FF2B5EF4-FFF2-40B4-BE49-F238E27FC236}">
                <a16:creationId xmlns:a16="http://schemas.microsoft.com/office/drawing/2014/main" id="{43F7923B-0A25-046B-AAB2-C8BF4E6DE0E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08347" y="6566447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75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8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04">
            <a:extLst>
              <a:ext uri="{FF2B5EF4-FFF2-40B4-BE49-F238E27FC236}">
                <a16:creationId xmlns:a16="http://schemas.microsoft.com/office/drawing/2014/main" id="{A59015FF-46DC-F86C-3981-028645A365FC}"/>
              </a:ext>
            </a:extLst>
          </p:cNvPr>
          <p:cNvPicPr/>
          <p:nvPr/>
        </p:nvPicPr>
        <p:blipFill rotWithShape="1">
          <a:blip r:embed="rId3" cstate="print"/>
          <a:srcRect r="58165"/>
          <a:stretch/>
        </p:blipFill>
        <p:spPr>
          <a:xfrm>
            <a:off x="11485946" y="6261537"/>
            <a:ext cx="497707" cy="520263"/>
          </a:xfrm>
          <a:prstGeom prst="rect">
            <a:avLst/>
          </a:prstGeom>
        </p:spPr>
      </p:pic>
      <p:pic>
        <p:nvPicPr>
          <p:cNvPr id="8" name="object 102">
            <a:extLst>
              <a:ext uri="{FF2B5EF4-FFF2-40B4-BE49-F238E27FC236}">
                <a16:creationId xmlns:a16="http://schemas.microsoft.com/office/drawing/2014/main" id="{2073FAEE-C550-8A05-7428-B455E2D75EA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17761" y="178282"/>
            <a:ext cx="1115366" cy="4741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68E3DC-0283-2B7C-9EB5-22D4401951D7}"/>
              </a:ext>
            </a:extLst>
          </p:cNvPr>
          <p:cNvSpPr txBox="1"/>
          <p:nvPr/>
        </p:nvSpPr>
        <p:spPr>
          <a:xfrm>
            <a:off x="730452" y="299233"/>
            <a:ext cx="779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I «PICCOLI COMUNI» - AT THE GLANCE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CF25705-7F89-C71E-BE69-CF34057C006D}"/>
              </a:ext>
            </a:extLst>
          </p:cNvPr>
          <p:cNvSpPr/>
          <p:nvPr/>
        </p:nvSpPr>
        <p:spPr>
          <a:xfrm>
            <a:off x="360918" y="111230"/>
            <a:ext cx="113049" cy="1371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A1053E3-69A7-576E-C071-DB726C58C354}"/>
              </a:ext>
            </a:extLst>
          </p:cNvPr>
          <p:cNvSpPr txBox="1"/>
          <p:nvPr/>
        </p:nvSpPr>
        <p:spPr>
          <a:xfrm>
            <a:off x="1497546" y="1369959"/>
            <a:ext cx="5867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182 opere (16,8% del totale) girate in «piccoli comuni»*</a:t>
            </a:r>
          </a:p>
        </p:txBody>
      </p:sp>
      <p:pic>
        <p:nvPicPr>
          <p:cNvPr id="16" name="Elemento grafico 15" descr="Bobina cinematografica contorno">
            <a:extLst>
              <a:ext uri="{FF2B5EF4-FFF2-40B4-BE49-F238E27FC236}">
                <a16:creationId xmlns:a16="http://schemas.microsoft.com/office/drawing/2014/main" id="{4E1E5ABF-AC53-CFBF-6C6C-D731D33ED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" y="1295400"/>
            <a:ext cx="914400" cy="9144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145E1D-2D99-8187-AFF6-7B5B197B9622}"/>
              </a:ext>
            </a:extLst>
          </p:cNvPr>
          <p:cNvSpPr txBox="1"/>
          <p:nvPr/>
        </p:nvSpPr>
        <p:spPr>
          <a:xfrm>
            <a:off x="89445" y="6130187"/>
            <a:ext cx="10002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*«comuni con popolazione residente fino a  5.000  abitanti  nonché  i comuni istituiti a seguito di  fusione tra  comuni  aventi  ciascuno popolazione fino  a 5.000  abitanti.» (L 158/2017/comma 2)</a:t>
            </a:r>
            <a:endParaRPr lang="it-IT" sz="1400" dirty="0"/>
          </a:p>
          <a:p>
            <a:endParaRPr lang="it-IT" sz="1400" dirty="0"/>
          </a:p>
        </p:txBody>
      </p:sp>
      <p:pic>
        <p:nvPicPr>
          <p:cNvPr id="9218" name="Picture 2" descr="Scappo a casa&quot;, il film di Aldo Baglio girato in Friuli al cinema dal 21  marzo">
            <a:extLst>
              <a:ext uri="{FF2B5EF4-FFF2-40B4-BE49-F238E27FC236}">
                <a16:creationId xmlns:a16="http://schemas.microsoft.com/office/drawing/2014/main" id="{9D70B241-D26B-9B09-2DAC-C48911484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2" r="20421" b="18451"/>
          <a:stretch/>
        </p:blipFill>
        <p:spPr bwMode="auto">
          <a:xfrm>
            <a:off x="7617864" y="2057400"/>
            <a:ext cx="4569313" cy="22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4B3D348-B00F-3BDE-1F8B-24C1D3C8DF1C}"/>
              </a:ext>
            </a:extLst>
          </p:cNvPr>
          <p:cNvSpPr txBox="1"/>
          <p:nvPr/>
        </p:nvSpPr>
        <p:spPr>
          <a:xfrm>
            <a:off x="7702722" y="2194215"/>
            <a:ext cx="238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Tarvisio/ Scappo a casa (Lando, 2019)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3E59573-2BE2-9E0D-E8D5-5E31F60F7251}"/>
              </a:ext>
            </a:extLst>
          </p:cNvPr>
          <p:cNvSpPr/>
          <p:nvPr/>
        </p:nvSpPr>
        <p:spPr>
          <a:xfrm>
            <a:off x="8777347" y="0"/>
            <a:ext cx="1296291" cy="686200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Elemento grafico 26" descr="Bussola contorno">
            <a:extLst>
              <a:ext uri="{FF2B5EF4-FFF2-40B4-BE49-F238E27FC236}">
                <a16:creationId xmlns:a16="http://schemas.microsoft.com/office/drawing/2014/main" id="{F8627743-5728-4BF0-D886-3D9736548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4273" y="2895600"/>
            <a:ext cx="914400" cy="914400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F30390F-E385-9CE3-E873-48C912E5CFAC}"/>
              </a:ext>
            </a:extLst>
          </p:cNvPr>
          <p:cNvSpPr txBox="1"/>
          <p:nvPr/>
        </p:nvSpPr>
        <p:spPr>
          <a:xfrm>
            <a:off x="1493572" y="2746428"/>
            <a:ext cx="6106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6,5% dei «piccoli comuni» censiti in Italia nel quadro della L. 158/2017,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ma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con una buona distribuzione territoriale</a:t>
            </a:r>
          </a:p>
        </p:txBody>
      </p:sp>
      <p:cxnSp>
        <p:nvCxnSpPr>
          <p:cNvPr id="29" name="Connettore 1 157">
            <a:extLst>
              <a:ext uri="{FF2B5EF4-FFF2-40B4-BE49-F238E27FC236}">
                <a16:creationId xmlns:a16="http://schemas.microsoft.com/office/drawing/2014/main" id="{A805C833-1F79-48C9-D196-62B3520B27B2}"/>
              </a:ext>
            </a:extLst>
          </p:cNvPr>
          <p:cNvCxnSpPr/>
          <p:nvPr/>
        </p:nvCxnSpPr>
        <p:spPr>
          <a:xfrm>
            <a:off x="514809" y="2544965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157">
            <a:extLst>
              <a:ext uri="{FF2B5EF4-FFF2-40B4-BE49-F238E27FC236}">
                <a16:creationId xmlns:a16="http://schemas.microsoft.com/office/drawing/2014/main" id="{68FEB050-AA19-EE2B-1582-F53D48BBBC08}"/>
              </a:ext>
            </a:extLst>
          </p:cNvPr>
          <p:cNvCxnSpPr/>
          <p:nvPr/>
        </p:nvCxnSpPr>
        <p:spPr>
          <a:xfrm>
            <a:off x="512268" y="41910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Elemento grafico 30" descr="Euro contorno">
            <a:extLst>
              <a:ext uri="{FF2B5EF4-FFF2-40B4-BE49-F238E27FC236}">
                <a16:creationId xmlns:a16="http://schemas.microsoft.com/office/drawing/2014/main" id="{CD6B0019-D150-B07B-BF6A-6EB189B3A0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6911" y="4405133"/>
            <a:ext cx="762000" cy="762000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10A0800-E4D4-2044-9670-3375D81C7B16}"/>
              </a:ext>
            </a:extLst>
          </p:cNvPr>
          <p:cNvSpPr txBox="1"/>
          <p:nvPr/>
        </p:nvSpPr>
        <p:spPr>
          <a:xfrm>
            <a:off x="1436854" y="4449487"/>
            <a:ext cx="545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Opere con budget più alti</a:t>
            </a:r>
          </a:p>
        </p:txBody>
      </p:sp>
      <p:cxnSp>
        <p:nvCxnSpPr>
          <p:cNvPr id="33" name="Connettore 1 157">
            <a:extLst>
              <a:ext uri="{FF2B5EF4-FFF2-40B4-BE49-F238E27FC236}">
                <a16:creationId xmlns:a16="http://schemas.microsoft.com/office/drawing/2014/main" id="{C1CFC77B-E49F-EE76-9F44-FF19EA8E7420}"/>
              </a:ext>
            </a:extLst>
          </p:cNvPr>
          <p:cNvCxnSpPr/>
          <p:nvPr/>
        </p:nvCxnSpPr>
        <p:spPr>
          <a:xfrm>
            <a:off x="629385" y="5202388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E5032D7-9A6C-CBDD-C3E1-5B4B4B7DC997}"/>
              </a:ext>
            </a:extLst>
          </p:cNvPr>
          <p:cNvSpPr txBox="1"/>
          <p:nvPr/>
        </p:nvSpPr>
        <p:spPr>
          <a:xfrm>
            <a:off x="1363306" y="5232383"/>
            <a:ext cx="7094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In maggioranza film, ma con una incidenza maggiore del campione totale di opere tv</a:t>
            </a:r>
          </a:p>
        </p:txBody>
      </p:sp>
      <p:pic>
        <p:nvPicPr>
          <p:cNvPr id="37" name="Elemento grafico 36" descr="Telecomando contorno">
            <a:extLst>
              <a:ext uri="{FF2B5EF4-FFF2-40B4-BE49-F238E27FC236}">
                <a16:creationId xmlns:a16="http://schemas.microsoft.com/office/drawing/2014/main" id="{AFB1DB0B-4BF1-F45B-9F5D-E865ACB91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2268" y="5227435"/>
            <a:ext cx="914400" cy="9144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6DBEC68-56AA-C140-4C4E-206047C382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390640"/>
            <a:ext cx="763296" cy="288000"/>
          </a:xfrm>
          <a:prstGeom prst="rect">
            <a:avLst/>
          </a:prstGeom>
        </p:spPr>
      </p:pic>
      <p:sp>
        <p:nvSpPr>
          <p:cNvPr id="2" name="object 105">
            <a:extLst>
              <a:ext uri="{FF2B5EF4-FFF2-40B4-BE49-F238E27FC236}">
                <a16:creationId xmlns:a16="http://schemas.microsoft.com/office/drawing/2014/main" id="{7EB52FED-D60E-4BB7-DEFD-6C70F2DA68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7356" y="6553200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75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8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L'angelo dei muri (2021) Lorenzo Bianchini - Recensione • Asbury Movies">
            <a:extLst>
              <a:ext uri="{FF2B5EF4-FFF2-40B4-BE49-F238E27FC236}">
                <a16:creationId xmlns:a16="http://schemas.microsoft.com/office/drawing/2014/main" id="{9E90A762-2444-1155-F012-9B78269FF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76" y="3821006"/>
            <a:ext cx="4470277" cy="25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0A400DDD-AA3B-BB78-105A-D459D9587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241392"/>
              </p:ext>
            </p:extLst>
          </p:nvPr>
        </p:nvGraphicFramePr>
        <p:xfrm>
          <a:off x="242582" y="2039634"/>
          <a:ext cx="7223715" cy="382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170" name="Picture 2" descr="A sei anni dal terremoto la rinascita del centro storico di Amatrice">
            <a:extLst>
              <a:ext uri="{FF2B5EF4-FFF2-40B4-BE49-F238E27FC236}">
                <a16:creationId xmlns:a16="http://schemas.microsoft.com/office/drawing/2014/main" id="{3763040D-8325-4EFC-84D9-97092CDB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96" y="1014355"/>
            <a:ext cx="4483119" cy="24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104">
            <a:extLst>
              <a:ext uri="{FF2B5EF4-FFF2-40B4-BE49-F238E27FC236}">
                <a16:creationId xmlns:a16="http://schemas.microsoft.com/office/drawing/2014/main" id="{A59015FF-46DC-F86C-3981-028645A365FC}"/>
              </a:ext>
            </a:extLst>
          </p:cNvPr>
          <p:cNvPicPr/>
          <p:nvPr/>
        </p:nvPicPr>
        <p:blipFill rotWithShape="1">
          <a:blip r:embed="rId6" cstate="print"/>
          <a:srcRect r="58165"/>
          <a:stretch/>
        </p:blipFill>
        <p:spPr>
          <a:xfrm>
            <a:off x="11485946" y="6261537"/>
            <a:ext cx="497707" cy="520263"/>
          </a:xfrm>
          <a:prstGeom prst="rect">
            <a:avLst/>
          </a:prstGeom>
        </p:spPr>
      </p:pic>
      <p:pic>
        <p:nvPicPr>
          <p:cNvPr id="8" name="object 102">
            <a:extLst>
              <a:ext uri="{FF2B5EF4-FFF2-40B4-BE49-F238E27FC236}">
                <a16:creationId xmlns:a16="http://schemas.microsoft.com/office/drawing/2014/main" id="{2073FAEE-C550-8A05-7428-B455E2D75EA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17761" y="178282"/>
            <a:ext cx="1115366" cy="4741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68E3DC-0283-2B7C-9EB5-22D4401951D7}"/>
              </a:ext>
            </a:extLst>
          </p:cNvPr>
          <p:cNvSpPr txBox="1"/>
          <p:nvPr/>
        </p:nvSpPr>
        <p:spPr>
          <a:xfrm>
            <a:off x="673929" y="394085"/>
            <a:ext cx="779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DOVE SI GIRA. REGIONI E PROVINCE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CF25705-7F89-C71E-BE69-CF34057C006D}"/>
              </a:ext>
            </a:extLst>
          </p:cNvPr>
          <p:cNvSpPr/>
          <p:nvPr/>
        </p:nvSpPr>
        <p:spPr>
          <a:xfrm>
            <a:off x="360918" y="111230"/>
            <a:ext cx="113049" cy="1371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3E59573-2BE2-9E0D-E8D5-5E31F60F7251}"/>
              </a:ext>
            </a:extLst>
          </p:cNvPr>
          <p:cNvSpPr/>
          <p:nvPr/>
        </p:nvSpPr>
        <p:spPr>
          <a:xfrm>
            <a:off x="8648218" y="0"/>
            <a:ext cx="1676400" cy="686200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7DCC330-9877-0DE9-157F-1502F09A1F11}"/>
              </a:ext>
            </a:extLst>
          </p:cNvPr>
          <p:cNvCxnSpPr/>
          <p:nvPr/>
        </p:nvCxnSpPr>
        <p:spPr>
          <a:xfrm>
            <a:off x="762000" y="5534628"/>
            <a:ext cx="381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042FE81-00CC-FF0D-C472-96D49C322CBA}"/>
              </a:ext>
            </a:extLst>
          </p:cNvPr>
          <p:cNvCxnSpPr/>
          <p:nvPr/>
        </p:nvCxnSpPr>
        <p:spPr>
          <a:xfrm>
            <a:off x="1371600" y="5534628"/>
            <a:ext cx="3810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063A725-3264-3E11-C650-741ED0B9F03A}"/>
              </a:ext>
            </a:extLst>
          </p:cNvPr>
          <p:cNvSpPr txBox="1"/>
          <p:nvPr/>
        </p:nvSpPr>
        <p:spPr>
          <a:xfrm>
            <a:off x="1083564" y="2429957"/>
            <a:ext cx="247505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37 «piccoli comuni» in provincia di </a:t>
            </a:r>
            <a:r>
              <a:rPr lang="it-IT" b="1" dirty="0">
                <a:solidFill>
                  <a:schemeClr val="bg1">
                    <a:lumMod val="50000"/>
                  </a:schemeClr>
                </a:solidFill>
              </a:rPr>
              <a:t>Rieti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3ACA1DF-074F-B301-B65E-289B13075C6F}"/>
              </a:ext>
            </a:extLst>
          </p:cNvPr>
          <p:cNvSpPr txBox="1"/>
          <p:nvPr/>
        </p:nvSpPr>
        <p:spPr>
          <a:xfrm>
            <a:off x="1644087" y="3466611"/>
            <a:ext cx="21717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24 «piccoli comuni» in provincia di </a:t>
            </a:r>
            <a:r>
              <a:rPr lang="it-IT" b="1" dirty="0">
                <a:solidFill>
                  <a:schemeClr val="bg1">
                    <a:lumMod val="50000"/>
                  </a:schemeClr>
                </a:solidFill>
              </a:rPr>
              <a:t>Udine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676A828-2915-BA4E-B6E3-518084AB58DE}"/>
              </a:ext>
            </a:extLst>
          </p:cNvPr>
          <p:cNvSpPr txBox="1"/>
          <p:nvPr/>
        </p:nvSpPr>
        <p:spPr>
          <a:xfrm>
            <a:off x="7466297" y="1040416"/>
            <a:ext cx="2820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Amatrice/I nuovi Eroi (RAI3)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98361A9-FDD7-4CF2-0A55-E48AC1A89E73}"/>
              </a:ext>
            </a:extLst>
          </p:cNvPr>
          <p:cNvSpPr txBox="1"/>
          <p:nvPr/>
        </p:nvSpPr>
        <p:spPr>
          <a:xfrm>
            <a:off x="7466297" y="3929932"/>
            <a:ext cx="327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San Vito al Torre/L’angelo dei muri </a:t>
            </a:r>
          </a:p>
          <a:p>
            <a:r>
              <a:rPr lang="it-IT" sz="1600" dirty="0">
                <a:solidFill>
                  <a:schemeClr val="bg1"/>
                </a:solidFill>
              </a:rPr>
              <a:t>(Bianchini, 2021)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7DB18C-873D-6FFB-0B54-FB37439D9E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417600"/>
            <a:ext cx="763296" cy="288000"/>
          </a:xfrm>
          <a:prstGeom prst="rect">
            <a:avLst/>
          </a:prstGeom>
        </p:spPr>
      </p:pic>
      <p:sp>
        <p:nvSpPr>
          <p:cNvPr id="3" name="object 105">
            <a:extLst>
              <a:ext uri="{FF2B5EF4-FFF2-40B4-BE49-F238E27FC236}">
                <a16:creationId xmlns:a16="http://schemas.microsoft.com/office/drawing/2014/main" id="{94715FC0-81D9-73CB-BE2C-C57D5476FE0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7356" y="6553200"/>
            <a:ext cx="6572266" cy="2693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it-IT" spc="-155" dirty="0">
                <a:solidFill>
                  <a:schemeClr val="bg1">
                    <a:lumMod val="75000"/>
                  </a:schemeClr>
                </a:solidFill>
              </a:rPr>
              <a:t>VALUTAZIONE DI IMPATTO LEGGE 220/2016-TURISMO </a:t>
            </a:r>
            <a:endParaRPr lang="it-IT" spc="-11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2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66BB7962DAEA4193358372379C5866" ma:contentTypeVersion="11" ma:contentTypeDescription="Creare un nuovo documento." ma:contentTypeScope="" ma:versionID="ef88917be2c75dedbb30d2fa932a1723">
  <xsd:schema xmlns:xsd="http://www.w3.org/2001/XMLSchema" xmlns:xs="http://www.w3.org/2001/XMLSchema" xmlns:p="http://schemas.microsoft.com/office/2006/metadata/properties" xmlns:ns2="1e60b0b1-23f8-46ae-ae72-8a605b8c8a6f" targetNamespace="http://schemas.microsoft.com/office/2006/metadata/properties" ma:root="true" ma:fieldsID="11d882a540bcb2bb5b0591d0062397d3" ns2:_="">
    <xsd:import namespace="1e60b0b1-23f8-46ae-ae72-8a605b8c8a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0b0b1-23f8-46ae-ae72-8a605b8c8a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1e60b0b1-23f8-46ae-ae72-8a605b8c8a6f" xsi:nil="true"/>
  </documentManagement>
</p:properties>
</file>

<file path=customXml/itemProps1.xml><?xml version="1.0" encoding="utf-8"?>
<ds:datastoreItem xmlns:ds="http://schemas.openxmlformats.org/officeDocument/2006/customXml" ds:itemID="{00101854-73F0-4CE7-A6A1-1EE776DB0D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60b0b1-23f8-46ae-ae72-8a605b8c8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8CAC93-6766-4D18-BD1A-BF40C1608D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A9E4C0-3E19-4DD0-81A1-E1477C5001B0}">
  <ds:schemaRefs>
    <ds:schemaRef ds:uri="http://schemas.microsoft.com/office/2006/metadata/properties"/>
    <ds:schemaRef ds:uri="http://schemas.microsoft.com/office/infopath/2007/PartnerControls"/>
    <ds:schemaRef ds:uri="1e60b0b1-23f8-46ae-ae72-8a605b8c8a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6577</TotalTime>
  <Words>831</Words>
  <Application>Microsoft Macintosh PowerPoint</Application>
  <PresentationFormat>Widescreen</PresentationFormat>
  <Paragraphs>154</Paragraphs>
  <Slides>15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Lucida Sans Unicode</vt:lpstr>
      <vt:lpstr>Office Theme</vt:lpstr>
      <vt:lpstr>C’è SPAZIO PER TUTTI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Layout_05</dc:title>
  <dc:creator>Viola Suzzani</dc:creator>
  <cp:lastModifiedBy>Fanchi Mariagrazia (mariagrazia.fanchi)</cp:lastModifiedBy>
  <cp:revision>139</cp:revision>
  <dcterms:created xsi:type="dcterms:W3CDTF">2022-02-22T17:11:32Z</dcterms:created>
  <dcterms:modified xsi:type="dcterms:W3CDTF">2022-08-31T11:34:10Z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2022-02-22T00:00:00Z</vt:filetime>
  </property>
  <property fmtid="{D5CDD505-2E9C-101B-9397-08002B2CF9AE}" pid="3" name="Creator">
    <vt:lpwstr>Keynote</vt:lpwstr>
  </property>
  <property fmtid="{D5CDD505-2E9C-101B-9397-08002B2CF9AE}" pid="4" name="LastSaved">
    <vt:filetime>2022-02-22T00:00:00Z</vt:filetime>
  </property>
  <property fmtid="{D5CDD505-2E9C-101B-9397-08002B2CF9AE}" pid="5" name="Order">
    <vt:r8>155500</vt:r8>
  </property>
  <property fmtid="{D5CDD505-2E9C-101B-9397-08002B2CF9AE}" pid="6" name="ContentTypeId">
    <vt:lpwstr>0x010100CE66BB7962DAEA4193358372379C5866</vt:lpwstr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