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98" r:id="rId5"/>
  </p:sldMasterIdLst>
  <p:notesMasterIdLst>
    <p:notesMasterId r:id="rId15"/>
  </p:notesMasterIdLst>
  <p:handoutMasterIdLst>
    <p:handoutMasterId r:id="rId16"/>
  </p:handoutMasterIdLst>
  <p:sldIdLst>
    <p:sldId id="266" r:id="rId6"/>
    <p:sldId id="345" r:id="rId7"/>
    <p:sldId id="343" r:id="rId8"/>
    <p:sldId id="367" r:id="rId9"/>
    <p:sldId id="356" r:id="rId10"/>
    <p:sldId id="389" r:id="rId11"/>
    <p:sldId id="374" r:id="rId12"/>
    <p:sldId id="390" r:id="rId13"/>
    <p:sldId id="355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79CC93D-E52E-4D84-901B-11D7331DD495}">
          <p14:sldIdLst>
            <p14:sldId id="266"/>
            <p14:sldId id="345"/>
            <p14:sldId id="343"/>
            <p14:sldId id="367"/>
            <p14:sldId id="356"/>
            <p14:sldId id="389"/>
            <p14:sldId id="374"/>
            <p14:sldId id="390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7B65F8-5A4D-A229-044B-F7F0D1657EE7}" name="s.casartelli@campus.unimib.it" initials="s" userId="S::s.casartelli@campus.unimib.it::9a68cacc-d352-4bd0-a4ec-184866b6a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7FC9"/>
    <a:srgbClr val="CFDBF0"/>
    <a:srgbClr val="3A6985"/>
    <a:srgbClr val="168297"/>
    <a:srgbClr val="F1930B"/>
    <a:srgbClr val="003058"/>
    <a:srgbClr val="8AB9B0"/>
    <a:srgbClr val="F4B183"/>
    <a:srgbClr val="79B1A8"/>
    <a:srgbClr val="00823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081" autoAdjust="0"/>
  </p:normalViewPr>
  <p:slideViewPr>
    <p:cSldViewPr>
      <p:cViewPr varScale="1">
        <p:scale>
          <a:sx n="115" d="100"/>
          <a:sy n="115" d="100"/>
        </p:scale>
        <p:origin x="18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339" y="3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un cittadino del mio paese/comune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1930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CD-42E2-B165-73F0058C2A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Foglio1!$B$2</c:f>
              <c:numCache>
                <c:formatCode>###0</c:formatCode>
                <c:ptCount val="1"/>
                <c:pt idx="0">
                  <c:v>7.4035808819352678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D-42E2-B165-73F0058C2AF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un sardo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Foglio1!$C$2</c:f>
              <c:numCache>
                <c:formatCode>###0</c:formatCode>
                <c:ptCount val="1"/>
                <c:pt idx="0">
                  <c:v>49.719717511202113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D-42E2-B165-73F0058C2AF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un italiano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Foglio1!$D$2</c:f>
              <c:numCache>
                <c:formatCode>###0</c:formatCode>
                <c:ptCount val="1"/>
                <c:pt idx="0">
                  <c:v>18.274675465279788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D-42E2-B165-73F0058C2AFC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un europeo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Foglio1!$E$2</c:f>
              <c:numCache>
                <c:formatCode>###0</c:formatCode>
                <c:ptCount val="1"/>
                <c:pt idx="0">
                  <c:v>5.9760537538483147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CD-42E2-B165-73F0058C2AFC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un cittadino del mondo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Foglio1!$F$2</c:f>
              <c:numCache>
                <c:formatCode>###0</c:formatCode>
                <c:ptCount val="1"/>
                <c:pt idx="0">
                  <c:v>18.625972387734421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CD-42E2-B165-73F0058C2A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86106144"/>
        <c:axId val="1486106624"/>
      </c:barChart>
      <c:catAx>
        <c:axId val="1486106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86106624"/>
        <c:crosses val="autoZero"/>
        <c:auto val="1"/>
        <c:lblAlgn val="ctr"/>
        <c:lblOffset val="100"/>
        <c:noMultiLvlLbl val="0"/>
      </c:catAx>
      <c:valAx>
        <c:axId val="14861066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861061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bg1"/>
          </a:solidFill>
          <a:latin typeface="+mn-lt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49569956700180151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L'Unione Sarda </c:v>
                </c:pt>
                <c:pt idx="1">
                  <c:v>Casteddu Online</c:v>
                </c:pt>
                <c:pt idx="2">
                  <c:v>La Nuova Sardegna</c:v>
                </c:pt>
                <c:pt idx="3">
                  <c:v>La Prov. del Sulcis </c:v>
                </c:pt>
                <c:pt idx="4">
                  <c:v>Vistanet.it</c:v>
                </c:pt>
              </c:strCache>
            </c:strRef>
          </c:cat>
          <c:val>
            <c:numRef>
              <c:f>Sheet1!$B$2:$B$6</c:f>
              <c:numCache>
                <c:formatCode>###0</c:formatCode>
                <c:ptCount val="5"/>
                <c:pt idx="0">
                  <c:v>43</c:v>
                </c:pt>
                <c:pt idx="1">
                  <c:v>32</c:v>
                </c:pt>
                <c:pt idx="2">
                  <c:v>25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8-4931-9735-FB1DE61CD0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9-4484-91CD-7AF54F952225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9-4484-91CD-7AF54F952225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9-4484-91CD-7AF54F952225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9-4484-91CD-7AF54F952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10.803485148035314</c:v>
                </c:pt>
                <c:pt idx="1">
                  <c:v>54.754933043467311</c:v>
                </c:pt>
                <c:pt idx="2">
                  <c:v>28.461172858708697</c:v>
                </c:pt>
                <c:pt idx="3">
                  <c:v>5.9804089497885782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79-4484-91CD-7AF54F952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6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9-4484-91CD-7AF54F952225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9-4484-91CD-7AF54F952225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9-4484-91CD-7AF54F952225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9-4484-91CD-7AF54F952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8</c:v>
                </c:pt>
                <c:pt idx="1">
                  <c:v>41</c:v>
                </c:pt>
                <c:pt idx="2">
                  <c:v>42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79-4484-91CD-7AF54F952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6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9-4484-91CD-7AF54F952225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9-4484-91CD-7AF54F952225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9-4484-91CD-7AF54F952225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9-4484-91CD-7AF54F952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10</c:v>
                </c:pt>
                <c:pt idx="1">
                  <c:v>51</c:v>
                </c:pt>
                <c:pt idx="2">
                  <c:v>34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79-4484-91CD-7AF54F952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6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9-4484-91CD-7AF54F952225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9-4484-91CD-7AF54F952225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9-4484-91CD-7AF54F952225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79-4484-91CD-7AF54F952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18</c:v>
                </c:pt>
                <c:pt idx="1">
                  <c:v>64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79-4484-91CD-7AF54F952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6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23.696726471074669</c:v>
                </c:pt>
                <c:pt idx="1">
                  <c:v>54.675270104344122</c:v>
                </c:pt>
                <c:pt idx="2">
                  <c:v>17.907462383946537</c:v>
                </c:pt>
                <c:pt idx="3">
                  <c:v>3.7205410406345827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18.350124653144082</c:v>
                </c:pt>
                <c:pt idx="1">
                  <c:v>60.03504231615161</c:v>
                </c:pt>
                <c:pt idx="2">
                  <c:v>17.443065826811907</c:v>
                </c:pt>
                <c:pt idx="3">
                  <c:v>4.1717672038923093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15.302347257496482</c:v>
                </c:pt>
                <c:pt idx="1">
                  <c:v>54.586804140832953</c:v>
                </c:pt>
                <c:pt idx="2">
                  <c:v>27.007647419300785</c:v>
                </c:pt>
                <c:pt idx="3">
                  <c:v>3.1032011823696997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14.729227904072424</c:v>
                </c:pt>
                <c:pt idx="1">
                  <c:v>55.590643257461636</c:v>
                </c:pt>
                <c:pt idx="2">
                  <c:v>24.880250963671898</c:v>
                </c:pt>
                <c:pt idx="3">
                  <c:v>4.7998778747939834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Poco / per niente</c:v>
                </c:pt>
              </c:strCache>
            </c:strRef>
          </c:tx>
          <c:spPr>
            <a:solidFill>
              <a:srgbClr val="F1930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locali</c:v>
                </c:pt>
                <c:pt idx="1">
                  <c:v>regionali</c:v>
                </c:pt>
                <c:pt idx="2">
                  <c:v>nazionali </c:v>
                </c:pt>
                <c:pt idx="3">
                  <c:v>internazionali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10.190827371741563</c:v>
                </c:pt>
                <c:pt idx="1">
                  <c:v>9.4067175204660778</c:v>
                </c:pt>
                <c:pt idx="2">
                  <c:v>13.488070243347396</c:v>
                </c:pt>
                <c:pt idx="3">
                  <c:v>18.760542037722374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0F-4CAB-BE6B-D6CC9919B9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Abbastanza</c:v>
                </c:pt>
              </c:strCache>
            </c:strRef>
          </c:tx>
          <c:spPr>
            <a:solidFill>
              <a:srgbClr val="8AB9B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locali</c:v>
                </c:pt>
                <c:pt idx="1">
                  <c:v>regionali</c:v>
                </c:pt>
                <c:pt idx="2">
                  <c:v>nazionali </c:v>
                </c:pt>
                <c:pt idx="3">
                  <c:v>internazionali</c:v>
                </c:pt>
              </c:strCache>
            </c:strRef>
          </c:cat>
          <c:val>
            <c:numRef>
              <c:f>Sheet1!$C$2:$C$5</c:f>
              <c:numCache>
                <c:formatCode>###0</c:formatCode>
                <c:ptCount val="4"/>
                <c:pt idx="0">
                  <c:v>38.633860789567549</c:v>
                </c:pt>
                <c:pt idx="1">
                  <c:v>39.571627892381912</c:v>
                </c:pt>
                <c:pt idx="2">
                  <c:v>46.921220227639168</c:v>
                </c:pt>
                <c:pt idx="3">
                  <c:v>50.616254497011475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0F-4CAB-BE6B-D6CC9919B9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Molto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682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0F-4CAB-BE6B-D6CC9919B9DC}"/>
              </c:ext>
            </c:extLst>
          </c:dPt>
          <c:dPt>
            <c:idx val="1"/>
            <c:invertIfNegative val="0"/>
            <c:bubble3D val="0"/>
            <c:spPr>
              <a:solidFill>
                <a:srgbClr val="1682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C0F-4CAB-BE6B-D6CC9919B9DC}"/>
              </c:ext>
            </c:extLst>
          </c:dPt>
          <c:dPt>
            <c:idx val="2"/>
            <c:invertIfNegative val="0"/>
            <c:bubble3D val="0"/>
            <c:spPr>
              <a:solidFill>
                <a:srgbClr val="1682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C0F-4CAB-BE6B-D6CC9919B9DC}"/>
              </c:ext>
            </c:extLst>
          </c:dPt>
          <c:dPt>
            <c:idx val="3"/>
            <c:invertIfNegative val="0"/>
            <c:bubble3D val="0"/>
            <c:spPr>
              <a:solidFill>
                <a:srgbClr val="1682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C0F-4CAB-BE6B-D6CC9919B9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locali</c:v>
                </c:pt>
                <c:pt idx="1">
                  <c:v>regionali</c:v>
                </c:pt>
                <c:pt idx="2">
                  <c:v>nazionali </c:v>
                </c:pt>
                <c:pt idx="3">
                  <c:v>internazionali</c:v>
                </c:pt>
              </c:strCache>
            </c:strRef>
          </c:cat>
          <c:val>
            <c:numRef>
              <c:f>Sheet1!$D$2:$D$5</c:f>
              <c:numCache>
                <c:formatCode>###0</c:formatCode>
                <c:ptCount val="4"/>
                <c:pt idx="0">
                  <c:v>51.175311838690767</c:v>
                </c:pt>
                <c:pt idx="1">
                  <c:v>51.0216545871519</c:v>
                </c:pt>
                <c:pt idx="2">
                  <c:v>39.59070952901331</c:v>
                </c:pt>
                <c:pt idx="3">
                  <c:v>30.623203465266041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0F-4CAB-BE6B-D6CC9919B9D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100"/>
        <c:axId val="818996416"/>
        <c:axId val="858966719"/>
      </c:barChart>
      <c:catAx>
        <c:axId val="818996416"/>
        <c:scaling>
          <c:orientation val="maxMin"/>
        </c:scaling>
        <c:delete val="1"/>
        <c:axPos val="r"/>
        <c:numFmt formatCode="General" sourceLinked="1"/>
        <c:majorTickMark val="none"/>
        <c:minorTickMark val="none"/>
        <c:tickLblPos val="nextTo"/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axMin"/>
        </c:scaling>
        <c:delete val="1"/>
        <c:axPos val="t"/>
        <c:numFmt formatCode="0%" sourceLinked="1"/>
        <c:majorTickMark val="out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</a:defRPr>
      </a:pPr>
      <a:endParaRPr lang="it-I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14.894091029448393</c:v>
                </c:pt>
                <c:pt idx="1">
                  <c:v>54.326650934378002</c:v>
                </c:pt>
                <c:pt idx="2">
                  <c:v>26.521292759827734</c:v>
                </c:pt>
                <c:pt idx="3">
                  <c:v>4.2579652763457263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17.640486245378327</c:v>
                </c:pt>
                <c:pt idx="1">
                  <c:v>49.808023131669749</c:v>
                </c:pt>
                <c:pt idx="2">
                  <c:v>27.916771467221611</c:v>
                </c:pt>
                <c:pt idx="3">
                  <c:v>4.6347191557302523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14.640913034106086</c:v>
                </c:pt>
                <c:pt idx="1">
                  <c:v>42.531591379174039</c:v>
                </c:pt>
                <c:pt idx="2">
                  <c:v>34.948708790063982</c:v>
                </c:pt>
                <c:pt idx="3">
                  <c:v>7.8787867966558895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5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2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4-48E4-A3C6-F15D93982766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4-48E4-A3C6-F15D9398276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4-48E4-A3C6-F15D93982766}"/>
              </c:ext>
            </c:extLst>
          </c:dPt>
          <c:dPt>
            <c:idx val="3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4-48E4-A3C6-F15D939827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Molto</c:v>
                </c:pt>
                <c:pt idx="1">
                  <c:v>Abbastanza</c:v>
                </c:pt>
                <c:pt idx="2">
                  <c:v>Poco</c:v>
                </c:pt>
                <c:pt idx="3">
                  <c:v>Per niente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14.201944825824677</c:v>
                </c:pt>
                <c:pt idx="1">
                  <c:v>40.194733182602995</c:v>
                </c:pt>
                <c:pt idx="2">
                  <c:v>32.31021779851919</c:v>
                </c:pt>
                <c:pt idx="3">
                  <c:v>13.293104193053152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A4-48E4-A3C6-F15D93982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31"/>
        <c:holeSize val="5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1682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3B-4E01-9E3C-F8E7EE5934B5}"/>
              </c:ext>
            </c:extLst>
          </c:dPt>
          <c:dPt>
            <c:idx val="1"/>
            <c:bubble3D val="0"/>
            <c:spPr>
              <a:solidFill>
                <a:srgbClr val="8AB9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3B-4E01-9E3C-F8E7EE5934B5}"/>
              </c:ext>
            </c:extLst>
          </c:dPt>
          <c:dPt>
            <c:idx val="2"/>
            <c:bubble3D val="0"/>
            <c:spPr>
              <a:solidFill>
                <a:srgbClr val="F193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3B-4E01-9E3C-F8E7EE5934B5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3B-4E01-9E3C-F8E7EE5934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migliore di quella reale</c:v>
                </c:pt>
                <c:pt idx="1">
                  <c:v>realistica</c:v>
                </c:pt>
                <c:pt idx="2">
                  <c:v>peggiore di quella reale</c:v>
                </c:pt>
                <c:pt idx="3">
                  <c:v>non saprei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12.817269932335204</c:v>
                </c:pt>
                <c:pt idx="1">
                  <c:v>52.956898280667104</c:v>
                </c:pt>
                <c:pt idx="2">
                  <c:v>18.695209843709588</c:v>
                </c:pt>
                <c:pt idx="3">
                  <c:v>15.530621943287994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3B-4E01-9E3C-F8E7EE593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  <c:holeSize val="6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1B5A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02-4885-9C28-B1686412CC60}"/>
              </c:ext>
            </c:extLst>
          </c:dPt>
          <c:dPt>
            <c:idx val="1"/>
            <c:invertIfNegative val="0"/>
            <c:bubble3D val="0"/>
            <c:spPr>
              <a:solidFill>
                <a:srgbClr val="16829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802-4885-9C28-B1686412CC60}"/>
              </c:ext>
            </c:extLst>
          </c:dPt>
          <c:dPt>
            <c:idx val="2"/>
            <c:invertIfNegative val="0"/>
            <c:bubble3D val="0"/>
            <c:spPr>
              <a:solidFill>
                <a:srgbClr val="F4B1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02-4885-9C28-B1686412CC6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802-4885-9C28-B1686412CC6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02-4885-9C28-B1686412CC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CRESCITA PERSONALE</c:v>
                </c:pt>
                <c:pt idx="1">
                  <c:v>CIVISMO ATTIVO</c:v>
                </c:pt>
                <c:pt idx="2">
                  <c:v>ANSIA</c:v>
                </c:pt>
                <c:pt idx="3">
                  <c:v>DIVERTIMENTO</c:v>
                </c:pt>
                <c:pt idx="4">
                  <c:v>VANTAGGIO</c:v>
                </c:pt>
              </c:strCache>
            </c:strRef>
          </c:cat>
          <c:val>
            <c:numRef>
              <c:f>Foglio1!$B$2:$B$6</c:f>
              <c:numCache>
                <c:formatCode>###0</c:formatCode>
                <c:ptCount val="5"/>
                <c:pt idx="0">
                  <c:v>50.295252565770618</c:v>
                </c:pt>
                <c:pt idx="1">
                  <c:v>45.218313719253146</c:v>
                </c:pt>
                <c:pt idx="2">
                  <c:v>44.059402798885159</c:v>
                </c:pt>
                <c:pt idx="3">
                  <c:v>40.925798118668339</c:v>
                </c:pt>
                <c:pt idx="4">
                  <c:v>24.82428813509847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02-4885-9C28-B1686412C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-27"/>
        <c:axId val="744104111"/>
        <c:axId val="744106991"/>
      </c:barChart>
      <c:catAx>
        <c:axId val="7441041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4106991"/>
        <c:crosses val="autoZero"/>
        <c:auto val="1"/>
        <c:lblAlgn val="ctr"/>
        <c:lblOffset val="100"/>
        <c:noMultiLvlLbl val="0"/>
      </c:catAx>
      <c:valAx>
        <c:axId val="744106991"/>
        <c:scaling>
          <c:orientation val="minMax"/>
        </c:scaling>
        <c:delete val="1"/>
        <c:axPos val="l"/>
        <c:numFmt formatCode="###0" sourceLinked="1"/>
        <c:majorTickMark val="none"/>
        <c:minorTickMark val="none"/>
        <c:tickLblPos val="nextTo"/>
        <c:crossAx val="744104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regolarmente</c:v>
                </c:pt>
              </c:strCache>
            </c:strRef>
          </c:tx>
          <c:spPr>
            <a:solidFill>
              <a:srgbClr val="168297"/>
            </a:solidFill>
            <a:ln>
              <a:solidFill>
                <a:srgbClr val="168297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passaparola (famiglia, lavoro, amici ecc.) </c:v>
                </c:pt>
                <c:pt idx="1">
                  <c:v>Comune e Regione </c:v>
                </c:pt>
                <c:pt idx="2">
                  <c:v>soggetti che seguo online e sui social</c:v>
                </c:pt>
                <c:pt idx="3">
                  <c:v>politici o partiti</c:v>
                </c:pt>
                <c:pt idx="4">
                  <c:v>associazioni locali </c:v>
                </c:pt>
                <c:pt idx="5">
                  <c:v>attivisti </c:v>
                </c:pt>
                <c:pt idx="6">
                  <c:v>università, docenti o esperti</c:v>
                </c:pt>
                <c:pt idx="7">
                  <c:v>imprese e associazioni di categoria </c:v>
                </c:pt>
              </c:strCache>
            </c:strRef>
          </c:cat>
          <c:val>
            <c:numRef>
              <c:f>Sheet1!$B$2:$B$9</c:f>
              <c:numCache>
                <c:formatCode>###0</c:formatCode>
                <c:ptCount val="8"/>
                <c:pt idx="0">
                  <c:v>61.103159298394836</c:v>
                </c:pt>
                <c:pt idx="1">
                  <c:v>37.435911412487584</c:v>
                </c:pt>
                <c:pt idx="2">
                  <c:v>29.971312301105435</c:v>
                </c:pt>
                <c:pt idx="3">
                  <c:v>23.428553706021059</c:v>
                </c:pt>
                <c:pt idx="4">
                  <c:v>21.390954106384289</c:v>
                </c:pt>
                <c:pt idx="5">
                  <c:v>16.745192372384956</c:v>
                </c:pt>
                <c:pt idx="6">
                  <c:v>14.918516037724469</c:v>
                </c:pt>
                <c:pt idx="7">
                  <c:v>14.3566289503087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1-4803-B1ED-D9FA5A5F6A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saltuariamente</c:v>
                </c:pt>
              </c:strCache>
            </c:strRef>
          </c:tx>
          <c:spPr>
            <a:solidFill>
              <a:srgbClr val="8AB9B0"/>
            </a:solidFill>
            <a:ln>
              <a:solidFill>
                <a:srgbClr val="81B5A9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passaparola (famiglia, lavoro, amici ecc.) </c:v>
                </c:pt>
                <c:pt idx="1">
                  <c:v>Comune e Regione </c:v>
                </c:pt>
                <c:pt idx="2">
                  <c:v>soggetti che seguo online e sui social</c:v>
                </c:pt>
                <c:pt idx="3">
                  <c:v>politici o partiti</c:v>
                </c:pt>
                <c:pt idx="4">
                  <c:v>associazioni locali </c:v>
                </c:pt>
                <c:pt idx="5">
                  <c:v>attivisti </c:v>
                </c:pt>
                <c:pt idx="6">
                  <c:v>università, docenti o esperti</c:v>
                </c:pt>
                <c:pt idx="7">
                  <c:v>imprese e associazioni di categoria </c:v>
                </c:pt>
              </c:strCache>
            </c:strRef>
          </c:cat>
          <c:val>
            <c:numRef>
              <c:f>Sheet1!$C$2:$C$9</c:f>
              <c:numCache>
                <c:formatCode>###0</c:formatCode>
                <c:ptCount val="8"/>
                <c:pt idx="0">
                  <c:v>30.89359535809977</c:v>
                </c:pt>
                <c:pt idx="1">
                  <c:v>47.99183994869189</c:v>
                </c:pt>
                <c:pt idx="2">
                  <c:v>37.660174963406774</c:v>
                </c:pt>
                <c:pt idx="3">
                  <c:v>44.500592717804793</c:v>
                </c:pt>
                <c:pt idx="4">
                  <c:v>49.604539894954655</c:v>
                </c:pt>
                <c:pt idx="5">
                  <c:v>47.863925780848817</c:v>
                </c:pt>
                <c:pt idx="6">
                  <c:v>43.531803185247419</c:v>
                </c:pt>
                <c:pt idx="7">
                  <c:v>40.519913582511592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B1-4803-B1ED-D9FA5A5F6A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mai</c:v>
                </c:pt>
              </c:strCache>
            </c:strRef>
          </c:tx>
          <c:spPr>
            <a:solidFill>
              <a:srgbClr val="F1930B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passaparola (famiglia, lavoro, amici ecc.) </c:v>
                </c:pt>
                <c:pt idx="1">
                  <c:v>Comune e Regione </c:v>
                </c:pt>
                <c:pt idx="2">
                  <c:v>soggetti che seguo online e sui social</c:v>
                </c:pt>
                <c:pt idx="3">
                  <c:v>politici o partiti</c:v>
                </c:pt>
                <c:pt idx="4">
                  <c:v>associazioni locali </c:v>
                </c:pt>
                <c:pt idx="5">
                  <c:v>attivisti </c:v>
                </c:pt>
                <c:pt idx="6">
                  <c:v>università, docenti o esperti</c:v>
                </c:pt>
                <c:pt idx="7">
                  <c:v>imprese e associazioni di categoria </c:v>
                </c:pt>
              </c:strCache>
            </c:strRef>
          </c:cat>
          <c:val>
            <c:numRef>
              <c:f>Sheet1!$D$2:$D$9</c:f>
              <c:numCache>
                <c:formatCode>###0</c:formatCode>
                <c:ptCount val="8"/>
                <c:pt idx="0">
                  <c:v>8.0032453435052808</c:v>
                </c:pt>
                <c:pt idx="1">
                  <c:v>14.572248638820415</c:v>
                </c:pt>
                <c:pt idx="2">
                  <c:v>32.368512735487649</c:v>
                </c:pt>
                <c:pt idx="3">
                  <c:v>32.070853576174024</c:v>
                </c:pt>
                <c:pt idx="4">
                  <c:v>29.004505998660939</c:v>
                </c:pt>
                <c:pt idx="5">
                  <c:v>35.390881846766106</c:v>
                </c:pt>
                <c:pt idx="6">
                  <c:v>41.549680777028001</c:v>
                </c:pt>
                <c:pt idx="7">
                  <c:v>45.123457467179577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B1-4803-B1ED-D9FA5A5F6A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100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54757290816917537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L'Unione Sarda </c:v>
                </c:pt>
                <c:pt idx="1">
                  <c:v>La Nuova Sardegna</c:v>
                </c:pt>
                <c:pt idx="2">
                  <c:v>Casteddu Online</c:v>
                </c:pt>
                <c:pt idx="3">
                  <c:v>La Prov. del Sulcis Iglesiente</c:v>
                </c:pt>
                <c:pt idx="4">
                  <c:v>Vistanet.it</c:v>
                </c:pt>
                <c:pt idx="5">
                  <c:v>Sardegna Live</c:v>
                </c:pt>
                <c:pt idx="6">
                  <c:v>Sardegna Oggi </c:v>
                </c:pt>
                <c:pt idx="7">
                  <c:v>Sardinia Post </c:v>
                </c:pt>
                <c:pt idx="8">
                  <c:v>Il Sardington Post</c:v>
                </c:pt>
                <c:pt idx="9">
                  <c:v>Youtg.net</c:v>
                </c:pt>
                <c:pt idx="10">
                  <c:v>Cagliaripad </c:v>
                </c:pt>
                <c:pt idx="11">
                  <c:v>Sardegna Reporter </c:v>
                </c:pt>
              </c:strCache>
            </c:strRef>
          </c:cat>
          <c:val>
            <c:numRef>
              <c:f>Sheet1!$B$2:$B$13</c:f>
              <c:numCache>
                <c:formatCode>###0</c:formatCode>
                <c:ptCount val="12"/>
                <c:pt idx="0">
                  <c:v>42</c:v>
                </c:pt>
                <c:pt idx="1">
                  <c:v>37</c:v>
                </c:pt>
                <c:pt idx="2">
                  <c:v>28</c:v>
                </c:pt>
                <c:pt idx="3">
                  <c:v>18</c:v>
                </c:pt>
                <c:pt idx="4">
                  <c:v>18</c:v>
                </c:pt>
                <c:pt idx="5">
                  <c:v>16</c:v>
                </c:pt>
                <c:pt idx="6">
                  <c:v>15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1E-419E-92BD-D639886F76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49569956700180151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23647040876055242"/>
                  <c:y val="3.0471732897273732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0C-4C91-BAC5-9D21C9A0128E}"/>
                </c:ext>
              </c:extLst>
            </c:dLbl>
            <c:dLbl>
              <c:idx val="2"/>
              <c:layout>
                <c:manualLayout>
                  <c:x val="-0.11157383839606554"/>
                  <c:y val="-2.57963533461517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D1-4B0A-B5ED-0B4588CAE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L'Unione Sarda </c:v>
                </c:pt>
                <c:pt idx="1">
                  <c:v>Casteddu Online</c:v>
                </c:pt>
                <c:pt idx="2">
                  <c:v>Cagliaripad </c:v>
                </c:pt>
                <c:pt idx="3">
                  <c:v>Youtg.net</c:v>
                </c:pt>
                <c:pt idx="4">
                  <c:v>Cagliari Post</c:v>
                </c:pt>
              </c:strCache>
            </c:strRef>
          </c:cat>
          <c:val>
            <c:numRef>
              <c:f>Sheet1!$B$2:$B$6</c:f>
              <c:numCache>
                <c:formatCode>###0</c:formatCode>
                <c:ptCount val="5"/>
                <c:pt idx="0">
                  <c:v>51</c:v>
                </c:pt>
                <c:pt idx="1">
                  <c:v>44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8-4931-9735-FB1DE61CD0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49569956700180151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L'Unione Sarda </c:v>
                </c:pt>
                <c:pt idx="1">
                  <c:v>Sardegna Live</c:v>
                </c:pt>
                <c:pt idx="2">
                  <c:v>Sardinia Post </c:v>
                </c:pt>
                <c:pt idx="3">
                  <c:v>Cronahce nuoresi</c:v>
                </c:pt>
                <c:pt idx="4">
                  <c:v>Casteddu Online</c:v>
                </c:pt>
              </c:strCache>
            </c:strRef>
          </c:cat>
          <c:val>
            <c:numRef>
              <c:f>Sheet1!$B$2:$B$6</c:f>
              <c:numCache>
                <c:formatCode>###0</c:formatCode>
                <c:ptCount val="5"/>
                <c:pt idx="0">
                  <c:v>47</c:v>
                </c:pt>
                <c:pt idx="1">
                  <c:v>25</c:v>
                </c:pt>
                <c:pt idx="2">
                  <c:v>21</c:v>
                </c:pt>
                <c:pt idx="3">
                  <c:v>19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8-4931-9735-FB1DE61CD0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49569956700180151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LinkOristano.it</c:v>
                </c:pt>
                <c:pt idx="1">
                  <c:v>L'Unione Sarda </c:v>
                </c:pt>
                <c:pt idx="2">
                  <c:v>Oristanonews.it</c:v>
                </c:pt>
                <c:pt idx="3">
                  <c:v>Casteddu Online</c:v>
                </c:pt>
                <c:pt idx="4">
                  <c:v>OristanoNoi</c:v>
                </c:pt>
              </c:strCache>
            </c:strRef>
          </c:cat>
          <c:val>
            <c:numRef>
              <c:f>Sheet1!$B$2:$B$6</c:f>
              <c:numCache>
                <c:formatCode>###0</c:formatCode>
                <c:ptCount val="5"/>
                <c:pt idx="0">
                  <c:v>45</c:v>
                </c:pt>
                <c:pt idx="1">
                  <c:v>36</c:v>
                </c:pt>
                <c:pt idx="2">
                  <c:v>28</c:v>
                </c:pt>
                <c:pt idx="3">
                  <c:v>27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8-4931-9735-FB1DE61CD0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35249972121936"/>
          <c:y val="2.9288912584651144E-2"/>
          <c:w val="0.49569956700180151"/>
          <c:h val="0.94142217483069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Regolari (più volte a settimana / ogni giorno</c:v>
                </c:pt>
              </c:strCache>
            </c:strRef>
          </c:tx>
          <c:spPr>
            <a:solidFill>
              <a:srgbClr val="16829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 Nuova Sardegna</c:v>
                </c:pt>
                <c:pt idx="1">
                  <c:v>L'Unione Sarda </c:v>
                </c:pt>
                <c:pt idx="2">
                  <c:v>Sardegna Oggi </c:v>
                </c:pt>
                <c:pt idx="3">
                  <c:v>Sassari Notizie</c:v>
                </c:pt>
                <c:pt idx="4">
                  <c:v>Sardegna Live</c:v>
                </c:pt>
              </c:strCache>
            </c:strRef>
          </c:cat>
          <c:val>
            <c:numRef>
              <c:f>Sheet1!$B$2:$B$6</c:f>
              <c:numCache>
                <c:formatCode>###0</c:formatCode>
                <c:ptCount val="5"/>
                <c:pt idx="0">
                  <c:v>44</c:v>
                </c:pt>
                <c:pt idx="1">
                  <c:v>35</c:v>
                </c:pt>
                <c:pt idx="2">
                  <c:v>21</c:v>
                </c:pt>
                <c:pt idx="3">
                  <c:v>21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08-4931-9735-FB1DE61CD0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818996416"/>
        <c:axId val="858966719"/>
      </c:barChart>
      <c:catAx>
        <c:axId val="818996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858966719"/>
        <c:crosses val="autoZero"/>
        <c:auto val="1"/>
        <c:lblAlgn val="ctr"/>
        <c:lblOffset val="100"/>
        <c:noMultiLvlLbl val="0"/>
      </c:catAx>
      <c:valAx>
        <c:axId val="858966719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89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D83FDC75-7F73-4A4A-A77C-09AADF00E0EA}" type="datetimeFigureOut">
              <a:rPr lang="it-IT" smtClean="0"/>
              <a:pPr/>
              <a:t>27/11/2024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459226BF-1F13-42D3-80DC-373E7ADD1E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650818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48AEF76B-3757-4A0B-AF93-28494465C1DD}" type="datetimeFigureOut">
              <a:pPr/>
              <a:t>27/11/2024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75693FD4-8F83-4EF7-AC3F-0DC0388986B0}" type="slidenum"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7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B773EF8-4DA0-4DE3-BCFB-0EFA8BD2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03/11/2020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BB389D-26E8-4950-B0E8-EF4A137BC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Funzione/Area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037BC1-5CA1-479B-BBEE-AD207A4A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64CFBB3-7A48-46CF-9F69-083DDE9564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1384" y="2708920"/>
            <a:ext cx="9144000" cy="575641"/>
          </a:xfrm>
          <a:prstGeom prst="rect">
            <a:avLst/>
          </a:prstGeom>
        </p:spPr>
        <p:txBody>
          <a:bodyPr anchor="b"/>
          <a:lstStyle>
            <a:lvl1pPr algn="l">
              <a:defRPr sz="30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 dirty="0"/>
              <a:t> Titolo del progetto</a:t>
            </a: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99212E5B-F7B8-4E6B-B45B-DD16DAD12A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1384" y="357344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 </a:t>
            </a:r>
          </a:p>
        </p:txBody>
      </p:sp>
      <p:pic>
        <p:nvPicPr>
          <p:cNvPr id="8" name="Immagine 7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6C8BD528-8529-936E-4937-09117A7684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119658"/>
            <a:ext cx="24765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B773EF8-4DA0-4DE3-BCFB-0EFA8BD2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03/11/2020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BB389D-26E8-4950-B0E8-EF4A137BC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Funzione/Area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037BC1-5CA1-479B-BBEE-AD207A4A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titolo 1">
            <a:extLst>
              <a:ext uri="{FF2B5EF4-FFF2-40B4-BE49-F238E27FC236}">
                <a16:creationId xmlns:a16="http://schemas.microsoft.com/office/drawing/2014/main" id="{CB9282EA-6D0A-4DFC-8B1E-BCD4C3D8B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57" y="260648"/>
            <a:ext cx="8499376" cy="743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</a:t>
            </a:r>
          </a:p>
        </p:txBody>
      </p:sp>
      <p:sp>
        <p:nvSpPr>
          <p:cNvPr id="9" name="Segnaposto testo 2">
            <a:extLst>
              <a:ext uri="{FF2B5EF4-FFF2-40B4-BE49-F238E27FC236}">
                <a16:creationId xmlns:a16="http://schemas.microsoft.com/office/drawing/2014/main" id="{D2496EA4-2629-40BB-BD4E-6410E243065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2684" y="1268760"/>
            <a:ext cx="11333989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Testo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34E7AC-E5A8-07D1-CBA1-DDB1A2B37019}"/>
              </a:ext>
            </a:extLst>
          </p:cNvPr>
          <p:cNvSpPr/>
          <p:nvPr userDrawn="1"/>
        </p:nvSpPr>
        <p:spPr>
          <a:xfrm>
            <a:off x="-744760" y="1430962"/>
            <a:ext cx="432048" cy="432048"/>
          </a:xfrm>
          <a:prstGeom prst="rect">
            <a:avLst/>
          </a:prstGeom>
          <a:solidFill>
            <a:srgbClr val="0031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AD4EC1-DB43-F3EF-A5AA-FE01099281CC}"/>
              </a:ext>
            </a:extLst>
          </p:cNvPr>
          <p:cNvSpPr/>
          <p:nvPr userDrawn="1"/>
        </p:nvSpPr>
        <p:spPr>
          <a:xfrm>
            <a:off x="-744760" y="923711"/>
            <a:ext cx="432048" cy="432048"/>
          </a:xfrm>
          <a:prstGeom prst="rect">
            <a:avLst/>
          </a:prstGeom>
          <a:solidFill>
            <a:srgbClr val="8AB9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964DDE-5A89-0DC0-CCF1-76A52A73DC42}"/>
              </a:ext>
            </a:extLst>
          </p:cNvPr>
          <p:cNvSpPr/>
          <p:nvPr userDrawn="1"/>
        </p:nvSpPr>
        <p:spPr>
          <a:xfrm>
            <a:off x="-744760" y="416460"/>
            <a:ext cx="432048" cy="432048"/>
          </a:xfrm>
          <a:prstGeom prst="rect">
            <a:avLst/>
          </a:prstGeom>
          <a:solidFill>
            <a:srgbClr val="0082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0160F6-7490-9D4C-0E13-3B54D819AC40}"/>
              </a:ext>
            </a:extLst>
          </p:cNvPr>
          <p:cNvSpPr/>
          <p:nvPr userDrawn="1"/>
        </p:nvSpPr>
        <p:spPr>
          <a:xfrm>
            <a:off x="-744760" y="1938213"/>
            <a:ext cx="432048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91194A-B651-DD1D-7DCB-C3E4C1E680EB}"/>
              </a:ext>
            </a:extLst>
          </p:cNvPr>
          <p:cNvSpPr/>
          <p:nvPr userDrawn="1"/>
        </p:nvSpPr>
        <p:spPr>
          <a:xfrm>
            <a:off x="-744760" y="2445463"/>
            <a:ext cx="432048" cy="4320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FB714DB4-311E-8DF2-91E5-04654DC311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167704"/>
            <a:ext cx="1386194" cy="885032"/>
          </a:xfrm>
          <a:prstGeom prst="rect">
            <a:avLst/>
          </a:prstGeom>
        </p:spPr>
      </p:pic>
      <p:pic>
        <p:nvPicPr>
          <p:cNvPr id="14" name="Immagine 13" descr="Immagine che contiene testo, design, logo, Elementi grafici&#10;&#10;Descrizione generata automaticamente">
            <a:extLst>
              <a:ext uri="{FF2B5EF4-FFF2-40B4-BE49-F238E27FC236}">
                <a16:creationId xmlns:a16="http://schemas.microsoft.com/office/drawing/2014/main" id="{69C07F93-C12D-59FC-DBFA-3053AB2EB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6" r="27349"/>
          <a:stretch/>
        </p:blipFill>
        <p:spPr>
          <a:xfrm>
            <a:off x="7896200" y="110157"/>
            <a:ext cx="720081" cy="10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0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44DDCB-49D5-4CDE-AB1E-24D047497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2651" y="64482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/>
              <a:t>03/11/2020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6DD68C-36ED-4FC5-B7B9-A34509847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Funzione/Area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10B76D-4617-41EF-B96B-93766D37D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3440" y="64482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F507C0-A2FF-4299-BAF9-E80DCBBD298B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2" name="Immagine 1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90771D47-5A68-789A-9B9F-82A53D9D6EA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69"/>
          <a:stretch/>
        </p:blipFill>
        <p:spPr>
          <a:xfrm>
            <a:off x="551384" y="209573"/>
            <a:ext cx="3219450" cy="1059187"/>
          </a:xfrm>
          <a:prstGeom prst="rect">
            <a:avLst/>
          </a:prstGeom>
        </p:spPr>
      </p:pic>
      <p:pic>
        <p:nvPicPr>
          <p:cNvPr id="3" name="Immagine 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BE608855-6549-58FB-27E1-6C618B59431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119658"/>
            <a:ext cx="24765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8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3A6985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504831-7634-4E27-BCF8-F3420754D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2651" y="1268760"/>
            <a:ext cx="112400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Testo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44DDCB-49D5-4CDE-AB1E-24D047497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2651" y="64482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/>
              <a:t>03/11/2020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6DD68C-36ED-4FC5-B7B9-A34509847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82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Funzione/Area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10B76D-4617-41EF-B96B-93766D37D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3440" y="64482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F507C0-A2FF-4299-BAF9-E80DCBBD298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Segnaposto titolo 1">
            <a:extLst>
              <a:ext uri="{FF2B5EF4-FFF2-40B4-BE49-F238E27FC236}">
                <a16:creationId xmlns:a16="http://schemas.microsoft.com/office/drawing/2014/main" id="{16728512-878E-4F66-AC52-9171CDD9A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57" y="260648"/>
            <a:ext cx="8499376" cy="743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</a:t>
            </a:r>
          </a:p>
        </p:txBody>
      </p:sp>
      <p:pic>
        <p:nvPicPr>
          <p:cNvPr id="14" name="Immagine 13" descr="Immagine che contiene testo, design, logo, Elementi grafici&#10;&#10;Descrizione generata automaticamente">
            <a:extLst>
              <a:ext uri="{FF2B5EF4-FFF2-40B4-BE49-F238E27FC236}">
                <a16:creationId xmlns:a16="http://schemas.microsoft.com/office/drawing/2014/main" id="{E2A88553-926B-40F9-D86E-BC853703FE7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264352" y="32470"/>
            <a:ext cx="720081" cy="1116137"/>
          </a:xfrm>
          <a:prstGeom prst="rect">
            <a:avLst/>
          </a:prstGeom>
        </p:spPr>
      </p:pic>
      <p:pic>
        <p:nvPicPr>
          <p:cNvPr id="15" name="Immagine 14" descr="Immagine che contiene testo, design, logo, Elementi grafici&#10;&#10;Descrizione generata automaticamente">
            <a:extLst>
              <a:ext uri="{FF2B5EF4-FFF2-40B4-BE49-F238E27FC236}">
                <a16:creationId xmlns:a16="http://schemas.microsoft.com/office/drawing/2014/main" id="{5137970C-BB12-CEC4-2342-CD5F6471EEB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6" r="27349"/>
          <a:stretch/>
        </p:blipFill>
        <p:spPr>
          <a:xfrm>
            <a:off x="9264352" y="90475"/>
            <a:ext cx="720081" cy="10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7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3A6985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1.xml"/><Relationship Id="rId3" Type="http://schemas.openxmlformats.org/officeDocument/2006/relationships/chart" Target="../charts/chart16.xml"/><Relationship Id="rId7" Type="http://schemas.openxmlformats.org/officeDocument/2006/relationships/chart" Target="../charts/chart20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11" Type="http://schemas.openxmlformats.org/officeDocument/2006/relationships/chart" Target="../charts/chart24.xml"/><Relationship Id="rId5" Type="http://schemas.openxmlformats.org/officeDocument/2006/relationships/chart" Target="../charts/chart18.xml"/><Relationship Id="rId10" Type="http://schemas.openxmlformats.org/officeDocument/2006/relationships/chart" Target="../charts/chart23.xml"/><Relationship Id="rId4" Type="http://schemas.openxmlformats.org/officeDocument/2006/relationships/chart" Target="../charts/chart17.xml"/><Relationship Id="rId9" Type="http://schemas.openxmlformats.org/officeDocument/2006/relationships/chart" Target="../charts/char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4A0001-0172-4DCC-BC5E-1F0F47BF6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2708920"/>
            <a:ext cx="10873208" cy="575641"/>
          </a:xfrm>
        </p:spPr>
        <p:txBody>
          <a:bodyPr/>
          <a:lstStyle/>
          <a:p>
            <a:r>
              <a:rPr lang="it-IT" dirty="0"/>
              <a:t>La fruizione informativa in Sardegna: </a:t>
            </a:r>
            <a:br>
              <a:rPr lang="it-IT" dirty="0"/>
            </a:br>
            <a:r>
              <a:rPr lang="it-IT" dirty="0"/>
              <a:t>abitudini, motivazioni e giudizi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9BFAA22-31C5-4B16-B6A2-F192EDD89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Indagine tra gli abitanti dei territorio sardo</a:t>
            </a:r>
          </a:p>
          <a:p>
            <a:endParaRPr lang="it-IT" dirty="0"/>
          </a:p>
          <a:p>
            <a:endParaRPr lang="it-IT" dirty="0"/>
          </a:p>
          <a:p>
            <a:r>
              <a:rPr lang="it-IT" sz="2000" dirty="0"/>
              <a:t>Comunicato stampa - dati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2EDD32-3418-4DB5-86D3-07F881EA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 novembre  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ADCA15-1A2B-4EBF-95EE-CD6BCDAF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251"/>
            <a:ext cx="457768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Dipartimento di Scienze della Comunicazione e dello Spettacolo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Department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Communication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Performing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Arts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7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694CC-0A52-356A-24A0-3960BEF1B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olo isoscele 28">
            <a:extLst>
              <a:ext uri="{FF2B5EF4-FFF2-40B4-BE49-F238E27FC236}">
                <a16:creationId xmlns:a16="http://schemas.microsoft.com/office/drawing/2014/main" id="{CAD2A32D-81A1-DD49-0270-52A7BC672971}"/>
              </a:ext>
            </a:extLst>
          </p:cNvPr>
          <p:cNvSpPr/>
          <p:nvPr/>
        </p:nvSpPr>
        <p:spPr>
          <a:xfrm rot="5400000">
            <a:off x="4836626" y="1966435"/>
            <a:ext cx="650214" cy="10117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Triangolo isoscele 29">
            <a:extLst>
              <a:ext uri="{FF2B5EF4-FFF2-40B4-BE49-F238E27FC236}">
                <a16:creationId xmlns:a16="http://schemas.microsoft.com/office/drawing/2014/main" id="{88CA9264-1477-900E-DC3F-7FFAEA85A66F}"/>
              </a:ext>
            </a:extLst>
          </p:cNvPr>
          <p:cNvSpPr/>
          <p:nvPr/>
        </p:nvSpPr>
        <p:spPr>
          <a:xfrm rot="5400000">
            <a:off x="4833813" y="2830531"/>
            <a:ext cx="650211" cy="10117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Triangolo isoscele 30">
            <a:extLst>
              <a:ext uri="{FF2B5EF4-FFF2-40B4-BE49-F238E27FC236}">
                <a16:creationId xmlns:a16="http://schemas.microsoft.com/office/drawing/2014/main" id="{5C3EC01D-E487-3172-04B5-C28600415CC5}"/>
              </a:ext>
            </a:extLst>
          </p:cNvPr>
          <p:cNvSpPr/>
          <p:nvPr/>
        </p:nvSpPr>
        <p:spPr>
          <a:xfrm rot="5400000">
            <a:off x="4487711" y="4501082"/>
            <a:ext cx="1492062" cy="1011786"/>
          </a:xfrm>
          <a:prstGeom prst="triangle">
            <a:avLst>
              <a:gd name="adj" fmla="val 2661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15C57E9-B9CF-AD64-B1FD-2731BD98192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9967" y="1404984"/>
            <a:ext cx="4400600" cy="279510"/>
          </a:xfrm>
        </p:spPr>
        <p:txBody>
          <a:bodyPr>
            <a:normAutofit lnSpcReduction="10000"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Pensandoci bene lei si sente maggiormente…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832F112E-EF8D-7AA3-E247-D0B046F3D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97" y="237056"/>
            <a:ext cx="7647825" cy="743672"/>
          </a:xfrm>
        </p:spPr>
        <p:txBody>
          <a:bodyPr>
            <a:normAutofit/>
          </a:bodyPr>
          <a:lstStyle/>
          <a:p>
            <a:r>
              <a:rPr lang="en-GB" sz="2200" dirty="0"/>
              <a:t>1 - In </a:t>
            </a:r>
            <a:r>
              <a:rPr lang="en-GB" sz="2200" dirty="0" err="1"/>
              <a:t>Sardegna</a:t>
            </a:r>
            <a:r>
              <a:rPr lang="en-GB" sz="2200" dirty="0"/>
              <a:t> </a:t>
            </a:r>
            <a:r>
              <a:rPr lang="en-GB" sz="2200" dirty="0" err="1"/>
              <a:t>prevale</a:t>
            </a:r>
            <a:r>
              <a:rPr lang="en-GB" sz="2200" dirty="0"/>
              <a:t> </a:t>
            </a:r>
            <a:r>
              <a:rPr lang="en-GB" sz="2200" dirty="0" err="1"/>
              <a:t>l’identità</a:t>
            </a:r>
            <a:r>
              <a:rPr lang="en-GB" sz="2200" dirty="0"/>
              <a:t> </a:t>
            </a:r>
            <a:r>
              <a:rPr lang="en-GB" sz="2200" dirty="0" err="1"/>
              <a:t>regionale</a:t>
            </a:r>
            <a:endParaRPr lang="it-IT" sz="2200" dirty="0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DC6CFFA2-74D5-640B-976B-EAB9AF84DF97}"/>
              </a:ext>
            </a:extLst>
          </p:cNvPr>
          <p:cNvSpPr/>
          <p:nvPr/>
        </p:nvSpPr>
        <p:spPr>
          <a:xfrm>
            <a:off x="559756" y="5517232"/>
            <a:ext cx="2454415" cy="235771"/>
          </a:xfrm>
          <a:prstGeom prst="rect">
            <a:avLst/>
          </a:prstGeom>
          <a:solidFill>
            <a:srgbClr val="F193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cittadino del mio paese  / comune</a:t>
            </a:r>
          </a:p>
        </p:txBody>
      </p: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70D46FCC-F6FA-5CCB-E8B3-C322A46544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4189822"/>
              </p:ext>
            </p:extLst>
          </p:nvPr>
        </p:nvGraphicFramePr>
        <p:xfrm>
          <a:off x="1998092" y="1831423"/>
          <a:ext cx="4208016" cy="4112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7">
            <a:extLst>
              <a:ext uri="{FF2B5EF4-FFF2-40B4-BE49-F238E27FC236}">
                <a16:creationId xmlns:a16="http://schemas.microsoft.com/office/drawing/2014/main" id="{54330760-4025-C5B9-8541-12AF0F38814F}"/>
              </a:ext>
            </a:extLst>
          </p:cNvPr>
          <p:cNvSpPr/>
          <p:nvPr/>
        </p:nvSpPr>
        <p:spPr>
          <a:xfrm>
            <a:off x="559756" y="2166718"/>
            <a:ext cx="2454415" cy="23577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cittadino del mondo</a:t>
            </a: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0994C103-D191-2050-D983-BD02D4F8767B}"/>
              </a:ext>
            </a:extLst>
          </p:cNvPr>
          <p:cNvSpPr/>
          <p:nvPr/>
        </p:nvSpPr>
        <p:spPr>
          <a:xfrm>
            <a:off x="559756" y="4489373"/>
            <a:ext cx="2454415" cy="2357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sardo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B6FDFB-D3A5-FAC0-D630-792C04482173}"/>
              </a:ext>
            </a:extLst>
          </p:cNvPr>
          <p:cNvSpPr/>
          <p:nvPr/>
        </p:nvSpPr>
        <p:spPr>
          <a:xfrm>
            <a:off x="559756" y="3121221"/>
            <a:ext cx="2454415" cy="235771"/>
          </a:xfrm>
          <a:prstGeom prst="rect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italiano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045C828D-523F-4693-8D27-B3963FF779F2}"/>
              </a:ext>
            </a:extLst>
          </p:cNvPr>
          <p:cNvSpPr/>
          <p:nvPr/>
        </p:nvSpPr>
        <p:spPr>
          <a:xfrm>
            <a:off x="559756" y="2689173"/>
            <a:ext cx="2454415" cy="2357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europeo</a:t>
            </a:r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E68CC892-03BD-F47A-2B94-45BA1033555A}"/>
              </a:ext>
            </a:extLst>
          </p:cNvPr>
          <p:cNvSpPr/>
          <p:nvPr/>
        </p:nvSpPr>
        <p:spPr>
          <a:xfrm>
            <a:off x="5480188" y="2176026"/>
            <a:ext cx="650211" cy="592604"/>
          </a:xfrm>
          <a:prstGeom prst="ellipse">
            <a:avLst/>
          </a:prstGeom>
          <a:gradFill>
            <a:gsLst>
              <a:gs pos="100000">
                <a:schemeClr val="accent6">
                  <a:lumMod val="60000"/>
                  <a:lumOff val="40000"/>
                </a:schemeClr>
              </a:gs>
              <a:gs pos="30000">
                <a:srgbClr val="00B050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id="{CFA26D68-A529-23C2-FD28-1ABE87F5B97E}"/>
              </a:ext>
            </a:extLst>
          </p:cNvPr>
          <p:cNvSpPr txBox="1"/>
          <p:nvPr/>
        </p:nvSpPr>
        <p:spPr>
          <a:xfrm>
            <a:off x="5481423" y="2241496"/>
            <a:ext cx="7147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25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2" name="Oval 18">
            <a:extLst>
              <a:ext uri="{FF2B5EF4-FFF2-40B4-BE49-F238E27FC236}">
                <a16:creationId xmlns:a16="http://schemas.microsoft.com/office/drawing/2014/main" id="{9D4186D2-0DD8-BAD1-C352-B2E3ACD61826}"/>
              </a:ext>
            </a:extLst>
          </p:cNvPr>
          <p:cNvSpPr/>
          <p:nvPr/>
        </p:nvSpPr>
        <p:spPr>
          <a:xfrm>
            <a:off x="5483741" y="3040122"/>
            <a:ext cx="650211" cy="592604"/>
          </a:xfrm>
          <a:prstGeom prst="ellipse">
            <a:avLst/>
          </a:prstGeom>
          <a:solidFill>
            <a:srgbClr val="16829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9157246A-4A52-2A9E-7A11-A64D9877EE0D}"/>
              </a:ext>
            </a:extLst>
          </p:cNvPr>
          <p:cNvSpPr txBox="1"/>
          <p:nvPr/>
        </p:nvSpPr>
        <p:spPr>
          <a:xfrm>
            <a:off x="5484976" y="3105592"/>
            <a:ext cx="7147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18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4" name="Oval 18">
            <a:extLst>
              <a:ext uri="{FF2B5EF4-FFF2-40B4-BE49-F238E27FC236}">
                <a16:creationId xmlns:a16="http://schemas.microsoft.com/office/drawing/2014/main" id="{931280D6-CC66-56F2-CA3E-1316F1A21943}"/>
              </a:ext>
            </a:extLst>
          </p:cNvPr>
          <p:cNvSpPr/>
          <p:nvPr/>
        </p:nvSpPr>
        <p:spPr>
          <a:xfrm>
            <a:off x="5513180" y="4336266"/>
            <a:ext cx="650211" cy="592604"/>
          </a:xfrm>
          <a:prstGeom prst="ellipse">
            <a:avLst/>
          </a:prstGeom>
          <a:gradFill>
            <a:gsLst>
              <a:gs pos="52000">
                <a:srgbClr val="F4B183"/>
              </a:gs>
              <a:gs pos="100000">
                <a:srgbClr val="F1930B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185ABCA5-C097-AAB9-277C-4CA2C46C5E5B}"/>
              </a:ext>
            </a:extLst>
          </p:cNvPr>
          <p:cNvSpPr txBox="1"/>
          <p:nvPr/>
        </p:nvSpPr>
        <p:spPr>
          <a:xfrm>
            <a:off x="5514415" y="4401736"/>
            <a:ext cx="7147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57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5770D8B-F18A-6AA8-AC73-41344C0554F7}"/>
              </a:ext>
            </a:extLst>
          </p:cNvPr>
          <p:cNvSpPr txBox="1"/>
          <p:nvPr/>
        </p:nvSpPr>
        <p:spPr>
          <a:xfrm>
            <a:off x="6240015" y="2260565"/>
            <a:ext cx="2803817" cy="42352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GB" sz="1600" b="1" dirty="0">
                <a:cs typeface="Arial" panose="020B0604020202020204" pitchFamily="34" charset="0"/>
              </a:rPr>
              <a:t>IDENTITÀ </a:t>
            </a:r>
          </a:p>
          <a:p>
            <a:pPr algn="l"/>
            <a:r>
              <a:rPr lang="en-GB" sz="1600" b="1" dirty="0">
                <a:cs typeface="Arial" panose="020B0604020202020204" pitchFamily="34" charset="0"/>
              </a:rPr>
              <a:t>COSMOPOLITA</a:t>
            </a:r>
            <a:endParaRPr lang="it-IT" sz="1600" b="1" dirty="0"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61327E6-DB37-88C8-2ADA-6E193939369B}"/>
              </a:ext>
            </a:extLst>
          </p:cNvPr>
          <p:cNvSpPr txBox="1"/>
          <p:nvPr/>
        </p:nvSpPr>
        <p:spPr>
          <a:xfrm>
            <a:off x="6240016" y="3124661"/>
            <a:ext cx="2520280" cy="42352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GB" sz="1600" b="1" dirty="0">
                <a:cs typeface="Arial" panose="020B0604020202020204" pitchFamily="34" charset="0"/>
              </a:rPr>
              <a:t>IDENTITÀ </a:t>
            </a:r>
          </a:p>
          <a:p>
            <a:pPr algn="l"/>
            <a:r>
              <a:rPr lang="en-GB" sz="1600" b="1" dirty="0">
                <a:cs typeface="Arial" panose="020B0604020202020204" pitchFamily="34" charset="0"/>
              </a:rPr>
              <a:t>NAZIONALE</a:t>
            </a:r>
            <a:endParaRPr lang="it-IT" sz="1600" b="1" dirty="0">
              <a:cs typeface="Arial" panose="020B0604020202020204" pitchFamily="34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A2ACA5D-4ED8-C7A6-C151-3F8090ED8F07}"/>
              </a:ext>
            </a:extLst>
          </p:cNvPr>
          <p:cNvSpPr txBox="1"/>
          <p:nvPr/>
        </p:nvSpPr>
        <p:spPr>
          <a:xfrm>
            <a:off x="6240016" y="4420805"/>
            <a:ext cx="2520280" cy="42352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/>
            <a:r>
              <a:rPr lang="en-GB" sz="1600" b="1" dirty="0">
                <a:cs typeface="Arial" panose="020B0604020202020204" pitchFamily="34" charset="0"/>
              </a:rPr>
              <a:t>IDENTITÀ</a:t>
            </a:r>
          </a:p>
          <a:p>
            <a:pPr algn="l"/>
            <a:r>
              <a:rPr lang="en-GB" sz="1600" b="1" dirty="0">
                <a:cs typeface="Arial" panose="020B0604020202020204" pitchFamily="34" charset="0"/>
              </a:rPr>
              <a:t>LOCALE</a:t>
            </a:r>
            <a:endParaRPr lang="it-IT" sz="1600" b="1" dirty="0">
              <a:cs typeface="Arial" panose="020B0604020202020204" pitchFamily="34" charset="0"/>
            </a:endParaRPr>
          </a:p>
        </p:txBody>
      </p:sp>
      <p:graphicFrame>
        <p:nvGraphicFramePr>
          <p:cNvPr id="32" name="Table 4">
            <a:extLst>
              <a:ext uri="{FF2B5EF4-FFF2-40B4-BE49-F238E27FC236}">
                <a16:creationId xmlns:a16="http://schemas.microsoft.com/office/drawing/2014/main" id="{9BA7188E-8C35-F230-4F0B-5923CFA51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96254"/>
              </p:ext>
            </p:extLst>
          </p:nvPr>
        </p:nvGraphicFramePr>
        <p:xfrm>
          <a:off x="7955222" y="2060848"/>
          <a:ext cx="222323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centrosinistra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Sud </a:t>
                      </a:r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Sardegna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Sassari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0B70745D-1120-583F-C3AC-267A5A4D7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605643"/>
              </p:ext>
            </p:extLst>
          </p:nvPr>
        </p:nvGraphicFramePr>
        <p:xfrm>
          <a:off x="7955222" y="2924944"/>
          <a:ext cx="222323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grandi comuni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centrodestra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pensionati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graphicFrame>
        <p:nvGraphicFramePr>
          <p:cNvPr id="34" name="Table 4">
            <a:extLst>
              <a:ext uri="{FF2B5EF4-FFF2-40B4-BE49-F238E27FC236}">
                <a16:creationId xmlns:a16="http://schemas.microsoft.com/office/drawing/2014/main" id="{9ACDDB86-318E-65C6-BAF9-48EE7C842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40341"/>
              </p:ext>
            </p:extLst>
          </p:nvPr>
        </p:nvGraphicFramePr>
        <p:xfrm>
          <a:off x="7955222" y="4221088"/>
          <a:ext cx="222323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Millennials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più</a:t>
                      </a: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istruiti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422A5B-E325-0931-A005-0CBC88B4F2E1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4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B47B4-77F0-CEF8-F907-04C7E6FB8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B7F5E5B-9BFC-9438-CCA4-863555B5C81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3272" y="1340768"/>
            <a:ext cx="11313368" cy="504056"/>
          </a:xfrm>
        </p:spPr>
        <p:txBody>
          <a:bodyPr>
            <a:normAutofit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Quanto è interessata/o a informazioni e notizie 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4D09DE2-4327-49EC-6623-734E1563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60648"/>
            <a:ext cx="9871971" cy="743672"/>
          </a:xfrm>
        </p:spPr>
        <p:txBody>
          <a:bodyPr>
            <a:noAutofit/>
          </a:bodyPr>
          <a:lstStyle/>
          <a:p>
            <a:r>
              <a:rPr lang="it-IT" sz="2200" dirty="0"/>
              <a:t>2 - L’interesse per l’informazione locale, nazionale ed estera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6EE8C0-EA03-E699-C37B-9E25ED3DFF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1855907"/>
              </p:ext>
            </p:extLst>
          </p:nvPr>
        </p:nvGraphicFramePr>
        <p:xfrm>
          <a:off x="1876443" y="2103491"/>
          <a:ext cx="5530171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21">
            <a:extLst>
              <a:ext uri="{FF2B5EF4-FFF2-40B4-BE49-F238E27FC236}">
                <a16:creationId xmlns:a16="http://schemas.microsoft.com/office/drawing/2014/main" id="{CAB16455-2863-1085-0626-C2327C6057F1}"/>
              </a:ext>
            </a:extLst>
          </p:cNvPr>
          <p:cNvSpPr/>
          <p:nvPr/>
        </p:nvSpPr>
        <p:spPr>
          <a:xfrm>
            <a:off x="5591944" y="1988840"/>
            <a:ext cx="1332000" cy="226494"/>
          </a:xfrm>
          <a:prstGeom prst="rect">
            <a:avLst/>
          </a:prstGeom>
          <a:solidFill>
            <a:srgbClr val="F193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poco / per niente</a:t>
            </a:r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03D2177B-949C-7148-8564-D25015F0782F}"/>
              </a:ext>
            </a:extLst>
          </p:cNvPr>
          <p:cNvSpPr/>
          <p:nvPr/>
        </p:nvSpPr>
        <p:spPr>
          <a:xfrm>
            <a:off x="4079776" y="1988840"/>
            <a:ext cx="1332000" cy="226494"/>
          </a:xfrm>
          <a:prstGeom prst="rect">
            <a:avLst/>
          </a:prstGeom>
          <a:solidFill>
            <a:srgbClr val="8AB9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abbastanza</a:t>
            </a:r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29A5ADC7-BB32-1493-2575-14C5458AAC58}"/>
              </a:ext>
            </a:extLst>
          </p:cNvPr>
          <p:cNvSpPr/>
          <p:nvPr/>
        </p:nvSpPr>
        <p:spPr>
          <a:xfrm>
            <a:off x="2531752" y="1988840"/>
            <a:ext cx="1332000" cy="226494"/>
          </a:xfrm>
          <a:prstGeom prst="rect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molto</a:t>
            </a:r>
          </a:p>
        </p:txBody>
      </p:sp>
      <p:graphicFrame>
        <p:nvGraphicFramePr>
          <p:cNvPr id="11" name="Table 26">
            <a:extLst>
              <a:ext uri="{FF2B5EF4-FFF2-40B4-BE49-F238E27FC236}">
                <a16:creationId xmlns:a16="http://schemas.microsoft.com/office/drawing/2014/main" id="{EE217A86-F8E2-BD7A-40C3-14292F2A0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920098"/>
              </p:ext>
            </p:extLst>
          </p:nvPr>
        </p:nvGraphicFramePr>
        <p:xfrm>
          <a:off x="184469" y="2247765"/>
          <a:ext cx="1823757" cy="377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757">
                  <a:extLst>
                    <a:ext uri="{9D8B030D-6E8A-4147-A177-3AD203B41FA5}">
                      <a16:colId xmlns:a16="http://schemas.microsoft.com/office/drawing/2014/main" val="4059334431"/>
                    </a:ext>
                  </a:extLst>
                </a:gridCol>
              </a:tblGrid>
              <a:tr h="925071">
                <a:tc>
                  <a:txBody>
                    <a:bodyPr/>
                    <a:lstStyle/>
                    <a:p>
                      <a:pPr algn="r"/>
                      <a:r>
                        <a:rPr lang="it-IT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locali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601484"/>
                  </a:ext>
                </a:extLst>
              </a:tr>
              <a:tr h="925071">
                <a:tc>
                  <a:txBody>
                    <a:bodyPr/>
                    <a:lstStyle/>
                    <a:p>
                      <a:pPr algn="r"/>
                      <a:r>
                        <a:rPr lang="it-IT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regionali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153086"/>
                  </a:ext>
                </a:extLst>
              </a:tr>
              <a:tr h="925071">
                <a:tc>
                  <a:txBody>
                    <a:bodyPr/>
                    <a:lstStyle/>
                    <a:p>
                      <a:pPr algn="r"/>
                      <a:r>
                        <a:rPr lang="en-GB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</a:t>
                      </a:r>
                      <a:r>
                        <a:rPr lang="it-IT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azionali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068898"/>
                  </a:ext>
                </a:extLst>
              </a:tr>
              <a:tr h="998310">
                <a:tc>
                  <a:txBody>
                    <a:bodyPr/>
                    <a:lstStyle/>
                    <a:p>
                      <a:pPr algn="r"/>
                      <a:r>
                        <a:rPr lang="en-GB" sz="16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it-IT" sz="16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nternazionali</a:t>
                      </a:r>
                      <a:endParaRPr lang="it-IT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075342"/>
                  </a:ext>
                </a:extLst>
              </a:tr>
            </a:tbl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366B3A-B07C-3E05-3A45-391D8484504D}"/>
              </a:ext>
            </a:extLst>
          </p:cNvPr>
          <p:cNvSpPr txBox="1"/>
          <p:nvPr/>
        </p:nvSpPr>
        <p:spPr>
          <a:xfrm>
            <a:off x="7889357" y="1844824"/>
            <a:ext cx="3759371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sz="1600" dirty="0">
                <a:cs typeface="Arial" panose="020B0604020202020204" pitchFamily="34" charset="0"/>
              </a:rPr>
              <a:t>I </a:t>
            </a:r>
            <a:r>
              <a:rPr lang="en-GB" sz="1600" dirty="0" err="1">
                <a:cs typeface="Arial" panose="020B0604020202020204" pitchFamily="34" charset="0"/>
              </a:rPr>
              <a:t>più</a:t>
            </a:r>
            <a:r>
              <a:rPr lang="en-GB" sz="1600" dirty="0">
                <a:cs typeface="Arial" panose="020B0604020202020204" pitchFamily="34" charset="0"/>
              </a:rPr>
              <a:t> </a:t>
            </a:r>
            <a:r>
              <a:rPr lang="en-GB" sz="1600" dirty="0" err="1">
                <a:cs typeface="Arial" panose="020B0604020202020204" pitchFamily="34" charset="0"/>
              </a:rPr>
              <a:t>interessati</a:t>
            </a:r>
            <a:r>
              <a:rPr lang="en-GB" sz="1600" dirty="0">
                <a:cs typeface="Arial" panose="020B0604020202020204" pitchFamily="34" charset="0"/>
              </a:rPr>
              <a:t>…</a:t>
            </a:r>
            <a:endParaRPr lang="it-IT" sz="1600" dirty="0">
              <a:cs typeface="Arial" panose="020B0604020202020204" pitchFamily="34" charset="0"/>
            </a:endParaRPr>
          </a:p>
        </p:txBody>
      </p:sp>
      <p:graphicFrame>
        <p:nvGraphicFramePr>
          <p:cNvPr id="17" name="Table 11">
            <a:extLst>
              <a:ext uri="{FF2B5EF4-FFF2-40B4-BE49-F238E27FC236}">
                <a16:creationId xmlns:a16="http://schemas.microsoft.com/office/drawing/2014/main" id="{6A8DF841-C05C-5B8D-1E06-3E728622F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22442"/>
              </p:ext>
            </p:extLst>
          </p:nvPr>
        </p:nvGraphicFramePr>
        <p:xfrm>
          <a:off x="7889357" y="2478792"/>
          <a:ext cx="200922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818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421402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Baby boomers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22701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en-GB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Comuni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medi</a:t>
                      </a:r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GB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grandi</a:t>
                      </a:r>
                      <a:endParaRPr lang="it-IT" sz="11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572102"/>
                  </a:ext>
                </a:extLst>
              </a:tr>
            </a:tbl>
          </a:graphicData>
        </a:graphic>
      </p:graphicFrame>
      <p:graphicFrame>
        <p:nvGraphicFramePr>
          <p:cNvPr id="18" name="Table 11">
            <a:extLst>
              <a:ext uri="{FF2B5EF4-FFF2-40B4-BE49-F238E27FC236}">
                <a16:creationId xmlns:a16="http://schemas.microsoft.com/office/drawing/2014/main" id="{DC43913D-7052-40B4-E51D-709F4A374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31337"/>
              </p:ext>
            </p:extLst>
          </p:nvPr>
        </p:nvGraphicFramePr>
        <p:xfrm>
          <a:off x="9916227" y="2478792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Nuoro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59696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23333"/>
                  </a:ext>
                </a:extLst>
              </a:tr>
            </a:tbl>
          </a:graphicData>
        </a:graphic>
      </p:graphicFrame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9459E50B-8BC1-DB0A-3A48-2CB98F8C0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22494"/>
              </p:ext>
            </p:extLst>
          </p:nvPr>
        </p:nvGraphicFramePr>
        <p:xfrm>
          <a:off x="7900002" y="3414896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Baby boomers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22701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G</a:t>
                      </a:r>
                      <a:r>
                        <a:rPr lang="it-IT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enerazione</a:t>
                      </a:r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 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572102"/>
                  </a:ext>
                </a:extLst>
              </a:tr>
            </a:tbl>
          </a:graphicData>
        </a:graphic>
      </p:graphicFrame>
      <p:graphicFrame>
        <p:nvGraphicFramePr>
          <p:cNvPr id="22" name="Table 11">
            <a:extLst>
              <a:ext uri="{FF2B5EF4-FFF2-40B4-BE49-F238E27FC236}">
                <a16:creationId xmlns:a16="http://schemas.microsoft.com/office/drawing/2014/main" id="{0006B427-E518-34AA-719A-82F79EF85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534695"/>
              </p:ext>
            </p:extLst>
          </p:nvPr>
        </p:nvGraphicFramePr>
        <p:xfrm>
          <a:off x="9854864" y="3414896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Grandi comuni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59696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23333"/>
                  </a:ext>
                </a:extLst>
              </a:tr>
            </a:tbl>
          </a:graphicData>
        </a:graphic>
      </p:graphicFrame>
      <p:graphicFrame>
        <p:nvGraphicFramePr>
          <p:cNvPr id="23" name="Table 11">
            <a:extLst>
              <a:ext uri="{FF2B5EF4-FFF2-40B4-BE49-F238E27FC236}">
                <a16:creationId xmlns:a16="http://schemas.microsoft.com/office/drawing/2014/main" id="{2B6096F7-A75B-F59B-B2D6-9FA781D19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0925"/>
              </p:ext>
            </p:extLst>
          </p:nvPr>
        </p:nvGraphicFramePr>
        <p:xfrm>
          <a:off x="7910647" y="4365104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Baby boomers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48</a:t>
                      </a:r>
                      <a:endParaRPr lang="it-IT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22701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en-GB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uomini</a:t>
                      </a:r>
                      <a:endParaRPr lang="it-IT" sz="11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46</a:t>
                      </a:r>
                      <a:endParaRPr lang="it-IT" sz="11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572102"/>
                  </a:ext>
                </a:extLst>
              </a:tr>
            </a:tbl>
          </a:graphicData>
        </a:graphic>
      </p:graphicFrame>
      <p:graphicFrame>
        <p:nvGraphicFramePr>
          <p:cNvPr id="24" name="Table 11">
            <a:extLst>
              <a:ext uri="{FF2B5EF4-FFF2-40B4-BE49-F238E27FC236}">
                <a16:creationId xmlns:a16="http://schemas.microsoft.com/office/drawing/2014/main" id="{54D255E4-020F-EA8D-3FCC-ABFC7D6BD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14040"/>
              </p:ext>
            </p:extLst>
          </p:nvPr>
        </p:nvGraphicFramePr>
        <p:xfrm>
          <a:off x="9865509" y="4365104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Cagliari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59696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Oristano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23333"/>
                  </a:ext>
                </a:extLst>
              </a:tr>
            </a:tbl>
          </a:graphicData>
        </a:graphic>
      </p:graphicFrame>
      <p:graphicFrame>
        <p:nvGraphicFramePr>
          <p:cNvPr id="25" name="Table 11">
            <a:extLst>
              <a:ext uri="{FF2B5EF4-FFF2-40B4-BE49-F238E27FC236}">
                <a16:creationId xmlns:a16="http://schemas.microsoft.com/office/drawing/2014/main" id="{7282EAAB-633F-4B57-F39A-EC424BFC4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87874"/>
              </p:ext>
            </p:extLst>
          </p:nvPr>
        </p:nvGraphicFramePr>
        <p:xfrm>
          <a:off x="7921292" y="5287104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uomini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37</a:t>
                      </a:r>
                      <a:endParaRPr lang="it-IT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22701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G</a:t>
                      </a:r>
                      <a:r>
                        <a:rPr lang="it-IT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enerazione</a:t>
                      </a:r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 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36</a:t>
                      </a:r>
                      <a:endParaRPr lang="it-IT" sz="11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572102"/>
                  </a:ext>
                </a:extLst>
              </a:tr>
            </a:tbl>
          </a:graphicData>
        </a:graphic>
      </p:graphicFrame>
      <p:graphicFrame>
        <p:nvGraphicFramePr>
          <p:cNvPr id="26" name="Table 11">
            <a:extLst>
              <a:ext uri="{FF2B5EF4-FFF2-40B4-BE49-F238E27FC236}">
                <a16:creationId xmlns:a16="http://schemas.microsoft.com/office/drawing/2014/main" id="{9AC9719F-0BEC-EF2A-3C6B-D1E83B1EE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23534"/>
              </p:ext>
            </p:extLst>
          </p:nvPr>
        </p:nvGraphicFramePr>
        <p:xfrm>
          <a:off x="9876154" y="5287104"/>
          <a:ext cx="186840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1">
                  <a:extLst>
                    <a:ext uri="{9D8B030D-6E8A-4147-A177-3AD203B41FA5}">
                      <a16:colId xmlns:a16="http://schemas.microsoft.com/office/drawing/2014/main" val="2453617747"/>
                    </a:ext>
                  </a:extLst>
                </a:gridCol>
                <a:gridCol w="515074">
                  <a:extLst>
                    <a:ext uri="{9D8B030D-6E8A-4147-A177-3AD203B41FA5}">
                      <a16:colId xmlns:a16="http://schemas.microsoft.com/office/drawing/2014/main" val="4023030428"/>
                    </a:ext>
                  </a:extLst>
                </a:gridCol>
              </a:tblGrid>
              <a:tr h="171403">
                <a:tc>
                  <a:txBody>
                    <a:bodyPr/>
                    <a:lstStyle/>
                    <a:p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Nuoro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59696"/>
                  </a:ext>
                </a:extLst>
              </a:tr>
              <a:tr h="171403">
                <a:tc>
                  <a:txBody>
                    <a:bodyPr/>
                    <a:lstStyle/>
                    <a:p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2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23333"/>
                  </a:ext>
                </a:extLst>
              </a:tr>
            </a:tbl>
          </a:graphicData>
        </a:graphic>
      </p:graphicFrame>
      <p:sp>
        <p:nvSpPr>
          <p:cNvPr id="27" name="Triangolo isoscele 26">
            <a:extLst>
              <a:ext uri="{FF2B5EF4-FFF2-40B4-BE49-F238E27FC236}">
                <a16:creationId xmlns:a16="http://schemas.microsoft.com/office/drawing/2014/main" id="{377D53E2-8273-2A2F-596C-6F612FB5CEE6}"/>
              </a:ext>
            </a:extLst>
          </p:cNvPr>
          <p:cNvSpPr/>
          <p:nvPr/>
        </p:nvSpPr>
        <p:spPr>
          <a:xfrm rot="5400000">
            <a:off x="7393875" y="2536531"/>
            <a:ext cx="415366" cy="402683"/>
          </a:xfrm>
          <a:prstGeom prst="triangle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Triangolo isoscele 27">
            <a:extLst>
              <a:ext uri="{FF2B5EF4-FFF2-40B4-BE49-F238E27FC236}">
                <a16:creationId xmlns:a16="http://schemas.microsoft.com/office/drawing/2014/main" id="{24310D3B-CD5B-648F-75BB-4DE58ECEC846}"/>
              </a:ext>
            </a:extLst>
          </p:cNvPr>
          <p:cNvSpPr/>
          <p:nvPr/>
        </p:nvSpPr>
        <p:spPr>
          <a:xfrm rot="5400000">
            <a:off x="7393875" y="3472635"/>
            <a:ext cx="415366" cy="402683"/>
          </a:xfrm>
          <a:prstGeom prst="triangle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Triangolo isoscele 28">
            <a:extLst>
              <a:ext uri="{FF2B5EF4-FFF2-40B4-BE49-F238E27FC236}">
                <a16:creationId xmlns:a16="http://schemas.microsoft.com/office/drawing/2014/main" id="{487A0310-0DF2-223F-5907-145247DD4383}"/>
              </a:ext>
            </a:extLst>
          </p:cNvPr>
          <p:cNvSpPr/>
          <p:nvPr/>
        </p:nvSpPr>
        <p:spPr>
          <a:xfrm rot="5400000">
            <a:off x="7393875" y="4422843"/>
            <a:ext cx="415366" cy="402683"/>
          </a:xfrm>
          <a:prstGeom prst="triangle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Triangolo isoscele 29">
            <a:extLst>
              <a:ext uri="{FF2B5EF4-FFF2-40B4-BE49-F238E27FC236}">
                <a16:creationId xmlns:a16="http://schemas.microsoft.com/office/drawing/2014/main" id="{EBE72D49-F04D-BAC0-3149-10CA259EE4BE}"/>
              </a:ext>
            </a:extLst>
          </p:cNvPr>
          <p:cNvSpPr/>
          <p:nvPr/>
        </p:nvSpPr>
        <p:spPr>
          <a:xfrm rot="5400000">
            <a:off x="7393875" y="5344843"/>
            <a:ext cx="415366" cy="402683"/>
          </a:xfrm>
          <a:prstGeom prst="triangle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D6F6DE3E-309C-B2FB-6EBA-FE0C8EFE20C7}"/>
              </a:ext>
            </a:extLst>
          </p:cNvPr>
          <p:cNvSpPr txBox="1"/>
          <p:nvPr/>
        </p:nvSpPr>
        <p:spPr>
          <a:xfrm>
            <a:off x="7965423" y="5877272"/>
            <a:ext cx="3727436" cy="5181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Esprimono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inoltre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maggiore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interesse </a:t>
            </a:r>
          </a:p>
          <a:p>
            <a:pPr algn="ctr"/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tutti i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livelli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soggetti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più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istruiti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360D341-5939-CA9A-07E6-6D476A3D1879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7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AABE7-6259-AB5D-531E-787D79BCE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FA6771F-9644-B69F-6A2A-77237B5F0B4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4456" y="1243556"/>
            <a:ext cx="7423751" cy="307426"/>
          </a:xfrm>
        </p:spPr>
        <p:txBody>
          <a:bodyPr>
            <a:noAutofit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Di solito, cosa la spinge maggiormente a cercare informazioni e notizie? (possibili più risposte)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C745D83-B509-8466-D696-6DDD37E6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37056"/>
            <a:ext cx="7632848" cy="743672"/>
          </a:xfrm>
        </p:spPr>
        <p:txBody>
          <a:bodyPr>
            <a:normAutofit/>
          </a:bodyPr>
          <a:lstStyle/>
          <a:p>
            <a:r>
              <a:rPr lang="it-IT" sz="2200" dirty="0"/>
              <a:t>3 - L’effetto dei driver informativi sulle diverse platee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18FFDBE-A8ED-DBD6-AF3C-5954548D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4</a:t>
            </a:fld>
            <a:endParaRPr lang="it-IT"/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9477C729-C06D-6D65-A66E-88203D5E3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77479"/>
              </p:ext>
            </p:extLst>
          </p:nvPr>
        </p:nvGraphicFramePr>
        <p:xfrm>
          <a:off x="335360" y="4145632"/>
          <a:ext cx="222323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Crescita Personale</a:t>
                      </a:r>
                    </a:p>
                  </a:txBody>
                  <a:tcPr>
                    <a:solidFill>
                      <a:srgbClr val="81B5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9540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più istruiti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62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Nuoro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Baby boomer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56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lavoratori</a:t>
                      </a: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 e </a:t>
                      </a:r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imprese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54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63452"/>
                  </a:ext>
                </a:extLst>
              </a:tr>
            </a:tbl>
          </a:graphicData>
        </a:graphic>
      </p:graphicFrame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7E11113C-A228-3648-642F-ADB9D7D45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165047"/>
              </p:ext>
            </p:extLst>
          </p:nvPr>
        </p:nvGraphicFramePr>
        <p:xfrm>
          <a:off x="2667951" y="4145632"/>
          <a:ext cx="222323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  <a:r>
                        <a:rPr lang="it-IT" sz="1200" dirty="0" err="1">
                          <a:latin typeface="+mn-lt"/>
                          <a:cs typeface="Arial" panose="020B0604020202020204" pitchFamily="34" charset="0"/>
                        </a:rPr>
                        <a:t>ittadinanza</a:t>
                      </a:r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 attiva</a:t>
                      </a:r>
                    </a:p>
                  </a:txBody>
                  <a:tcPr>
                    <a:solidFill>
                      <a:srgbClr val="1682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9540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più istruiti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centrosinistra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pensionati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63452"/>
                  </a:ext>
                </a:extLst>
              </a:tr>
            </a:tbl>
          </a:graphicData>
        </a:graphic>
      </p:graphicFrame>
      <p:graphicFrame>
        <p:nvGraphicFramePr>
          <p:cNvPr id="31" name="Table 4">
            <a:extLst>
              <a:ext uri="{FF2B5EF4-FFF2-40B4-BE49-F238E27FC236}">
                <a16:creationId xmlns:a16="http://schemas.microsoft.com/office/drawing/2014/main" id="{DB5FB2FC-99F2-32E4-7279-D29079B82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800"/>
              </p:ext>
            </p:extLst>
          </p:nvPr>
        </p:nvGraphicFramePr>
        <p:xfrm>
          <a:off x="5000542" y="4145632"/>
          <a:ext cx="226292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218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Ansia</a:t>
                      </a:r>
                    </a:p>
                  </a:txBody>
                  <a:tcPr>
                    <a:solidFill>
                      <a:srgbClr val="F4B1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9540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reddito</a:t>
                      </a:r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 medio-basso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57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pensionati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  <a:cs typeface="Arial" panose="020B0604020202020204" pitchFamily="34" charset="0"/>
                        </a:rPr>
                        <a:t>Sud </a:t>
                      </a:r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Sardegna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49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100" dirty="0" err="1">
                          <a:latin typeface="+mn-lt"/>
                          <a:cs typeface="Arial" panose="020B0604020202020204" pitchFamily="34" charset="0"/>
                        </a:rPr>
                        <a:t>disoccupati</a:t>
                      </a:r>
                      <a:endParaRPr lang="it-IT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49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63452"/>
                  </a:ext>
                </a:extLst>
              </a:tr>
            </a:tbl>
          </a:graphicData>
        </a:graphic>
      </p:graphicFrame>
      <p:graphicFrame>
        <p:nvGraphicFramePr>
          <p:cNvPr id="34" name="Table 4">
            <a:extLst>
              <a:ext uri="{FF2B5EF4-FFF2-40B4-BE49-F238E27FC236}">
                <a16:creationId xmlns:a16="http://schemas.microsoft.com/office/drawing/2014/main" id="{86040304-7464-817A-08EC-CA80A6FD1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74776"/>
              </p:ext>
            </p:extLst>
          </p:nvPr>
        </p:nvGraphicFramePr>
        <p:xfrm>
          <a:off x="7372821" y="4145632"/>
          <a:ext cx="222323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Svago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9540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studenti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56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generazione Z</a:t>
                      </a: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disoccupati</a:t>
                      </a:r>
                    </a:p>
                  </a:txBody>
                  <a:tcPr marL="4763" marR="4763" marT="476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48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pPr marL="84138" indent="0" algn="l" fontAlgn="ctr"/>
                      <a:r>
                        <a:rPr lang="it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reddito medio-alto</a:t>
                      </a:r>
                    </a:p>
                  </a:txBody>
                  <a:tcPr marL="4763" marR="4763" marT="47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47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63452"/>
                  </a:ext>
                </a:extLst>
              </a:tr>
            </a:tbl>
          </a:graphicData>
        </a:graphic>
      </p:graphicFrame>
      <p:graphicFrame>
        <p:nvGraphicFramePr>
          <p:cNvPr id="37" name="Table 4">
            <a:extLst>
              <a:ext uri="{FF2B5EF4-FFF2-40B4-BE49-F238E27FC236}">
                <a16:creationId xmlns:a16="http://schemas.microsoft.com/office/drawing/2014/main" id="{CDE50547-4F93-FF6C-6B5E-384E784DD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53683"/>
              </p:ext>
            </p:extLst>
          </p:nvPr>
        </p:nvGraphicFramePr>
        <p:xfrm>
          <a:off x="9705411" y="4145632"/>
          <a:ext cx="222323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530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776707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247559"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Vantaggio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9540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studenti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+mn-lt"/>
                          <a:cs typeface="Arial" panose="020B0604020202020204" pitchFamily="34" charset="0"/>
                        </a:rPr>
                        <a:t>49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Generazione</a:t>
                      </a: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 Z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uomini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  <a:tr h="247559">
                <a:tc>
                  <a:txBody>
                    <a:bodyPr/>
                    <a:lstStyle/>
                    <a:p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più</a:t>
                      </a:r>
                      <a:r>
                        <a:rPr lang="en-GB" sz="120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dirty="0" err="1">
                          <a:latin typeface="+mn-lt"/>
                          <a:cs typeface="Arial" panose="020B0604020202020204" pitchFamily="34" charset="0"/>
                        </a:rPr>
                        <a:t>istruiti</a:t>
                      </a:r>
                      <a:endParaRPr lang="it-IT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it-IT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63452"/>
                  </a:ext>
                </a:extLst>
              </a:tr>
            </a:tbl>
          </a:graphicData>
        </a:graphic>
      </p:graphicFrame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28579F2B-F6DF-3220-30BB-CE38F20FB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391929"/>
              </p:ext>
            </p:extLst>
          </p:nvPr>
        </p:nvGraphicFramePr>
        <p:xfrm>
          <a:off x="216023" y="1487146"/>
          <a:ext cx="11784633" cy="2730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DEB322-0080-2716-B3C9-836E4FBEDDCB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7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6CFFF-6175-8585-35EF-11BF5CB89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723487A-5DF2-4273-AB64-258F3DE824F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91344" y="1253501"/>
            <a:ext cx="6286649" cy="30329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 da quali altre fonti riceve informazioni e notizie a livello locale?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CFA5930-6284-3AF8-693E-F8192A267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60648"/>
            <a:ext cx="8499376" cy="743672"/>
          </a:xfrm>
        </p:spPr>
        <p:txBody>
          <a:bodyPr>
            <a:normAutofit/>
          </a:bodyPr>
          <a:lstStyle/>
          <a:p>
            <a:r>
              <a:rPr lang="it-IT" sz="2100" dirty="0"/>
              <a:t>4- Le categorie di soggetti più influenti per l’informazione locale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45762B-95AE-437A-6F91-8D5D33B8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5</a:t>
            </a:fld>
            <a:endParaRPr lang="it-IT"/>
          </a:p>
        </p:txBody>
      </p:sp>
      <p:cxnSp>
        <p:nvCxnSpPr>
          <p:cNvPr id="6" name="Straight Connector 16">
            <a:extLst>
              <a:ext uri="{FF2B5EF4-FFF2-40B4-BE49-F238E27FC236}">
                <a16:creationId xmlns:a16="http://schemas.microsoft.com/office/drawing/2014/main" id="{F010006F-1F42-108C-1204-6D231CB73747}"/>
              </a:ext>
            </a:extLst>
          </p:cNvPr>
          <p:cNvCxnSpPr>
            <a:cxnSpLocks/>
          </p:cNvCxnSpPr>
          <p:nvPr/>
        </p:nvCxnSpPr>
        <p:spPr>
          <a:xfrm>
            <a:off x="-24680" y="2708920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7">
            <a:extLst>
              <a:ext uri="{FF2B5EF4-FFF2-40B4-BE49-F238E27FC236}">
                <a16:creationId xmlns:a16="http://schemas.microsoft.com/office/drawing/2014/main" id="{A1F692F2-7EC2-DC5F-45E3-7FF2DF592ED5}"/>
              </a:ext>
            </a:extLst>
          </p:cNvPr>
          <p:cNvCxnSpPr>
            <a:cxnSpLocks/>
          </p:cNvCxnSpPr>
          <p:nvPr/>
        </p:nvCxnSpPr>
        <p:spPr>
          <a:xfrm>
            <a:off x="-24680" y="3188973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8">
            <a:extLst>
              <a:ext uri="{FF2B5EF4-FFF2-40B4-BE49-F238E27FC236}">
                <a16:creationId xmlns:a16="http://schemas.microsoft.com/office/drawing/2014/main" id="{09FFA819-1BF4-5557-355F-6047FC8BE31F}"/>
              </a:ext>
            </a:extLst>
          </p:cNvPr>
          <p:cNvCxnSpPr>
            <a:cxnSpLocks/>
          </p:cNvCxnSpPr>
          <p:nvPr/>
        </p:nvCxnSpPr>
        <p:spPr>
          <a:xfrm>
            <a:off x="-24680" y="3669026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9">
            <a:extLst>
              <a:ext uri="{FF2B5EF4-FFF2-40B4-BE49-F238E27FC236}">
                <a16:creationId xmlns:a16="http://schemas.microsoft.com/office/drawing/2014/main" id="{398E7359-1125-4DA9-F933-12277602EECE}"/>
              </a:ext>
            </a:extLst>
          </p:cNvPr>
          <p:cNvCxnSpPr>
            <a:cxnSpLocks/>
          </p:cNvCxnSpPr>
          <p:nvPr/>
        </p:nvCxnSpPr>
        <p:spPr>
          <a:xfrm>
            <a:off x="-24680" y="4149079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2">
            <a:extLst>
              <a:ext uri="{FF2B5EF4-FFF2-40B4-BE49-F238E27FC236}">
                <a16:creationId xmlns:a16="http://schemas.microsoft.com/office/drawing/2014/main" id="{5E4B8091-B6D6-607B-21D8-5D7A578072B0}"/>
              </a:ext>
            </a:extLst>
          </p:cNvPr>
          <p:cNvCxnSpPr>
            <a:cxnSpLocks/>
          </p:cNvCxnSpPr>
          <p:nvPr/>
        </p:nvCxnSpPr>
        <p:spPr>
          <a:xfrm>
            <a:off x="-24680" y="5589240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hart 65">
            <a:extLst>
              <a:ext uri="{FF2B5EF4-FFF2-40B4-BE49-F238E27FC236}">
                <a16:creationId xmlns:a16="http://schemas.microsoft.com/office/drawing/2014/main" id="{DCF0327B-78C0-8075-EBA3-5792FEC76C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5262342"/>
              </p:ext>
            </p:extLst>
          </p:nvPr>
        </p:nvGraphicFramePr>
        <p:xfrm>
          <a:off x="367228" y="2067483"/>
          <a:ext cx="6480720" cy="413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21">
            <a:extLst>
              <a:ext uri="{FF2B5EF4-FFF2-40B4-BE49-F238E27FC236}">
                <a16:creationId xmlns:a16="http://schemas.microsoft.com/office/drawing/2014/main" id="{399D2D80-D86B-ABF7-E25F-702B684E7BF8}"/>
              </a:ext>
            </a:extLst>
          </p:cNvPr>
          <p:cNvSpPr/>
          <p:nvPr/>
        </p:nvSpPr>
        <p:spPr>
          <a:xfrm>
            <a:off x="4987795" y="1609824"/>
            <a:ext cx="1332000" cy="226494"/>
          </a:xfrm>
          <a:prstGeom prst="rect">
            <a:avLst/>
          </a:prstGeom>
          <a:solidFill>
            <a:srgbClr val="F193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cs typeface="Arial" panose="020B0604020202020204" pitchFamily="34" charset="0"/>
              </a:rPr>
              <a:t>m</a:t>
            </a:r>
            <a:r>
              <a:rPr lang="it-IT" sz="1100" b="1" dirty="0">
                <a:cs typeface="Arial" panose="020B0604020202020204" pitchFamily="34" charset="0"/>
              </a:rPr>
              <a:t>ai</a:t>
            </a:r>
          </a:p>
        </p:txBody>
      </p:sp>
      <p:sp>
        <p:nvSpPr>
          <p:cNvPr id="14" name="Rectangle 22">
            <a:extLst>
              <a:ext uri="{FF2B5EF4-FFF2-40B4-BE49-F238E27FC236}">
                <a16:creationId xmlns:a16="http://schemas.microsoft.com/office/drawing/2014/main" id="{7E994E28-3746-31FE-7E9A-78EF7186B447}"/>
              </a:ext>
            </a:extLst>
          </p:cNvPr>
          <p:cNvSpPr/>
          <p:nvPr/>
        </p:nvSpPr>
        <p:spPr>
          <a:xfrm>
            <a:off x="3582196" y="1609824"/>
            <a:ext cx="1332000" cy="226494"/>
          </a:xfrm>
          <a:prstGeom prst="rect">
            <a:avLst/>
          </a:prstGeom>
          <a:solidFill>
            <a:srgbClr val="8AB9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saltuariamente</a:t>
            </a:r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F2768633-D7EA-6400-5BA0-0EB743F9B3E4}"/>
              </a:ext>
            </a:extLst>
          </p:cNvPr>
          <p:cNvSpPr/>
          <p:nvPr/>
        </p:nvSpPr>
        <p:spPr>
          <a:xfrm>
            <a:off x="2176597" y="1609824"/>
            <a:ext cx="1332000" cy="226494"/>
          </a:xfrm>
          <a:prstGeom prst="rect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regolarmente</a:t>
            </a:r>
          </a:p>
        </p:txBody>
      </p:sp>
      <p:sp>
        <p:nvSpPr>
          <p:cNvPr id="16" name="Segnaposto testo 1">
            <a:extLst>
              <a:ext uri="{FF2B5EF4-FFF2-40B4-BE49-F238E27FC236}">
                <a16:creationId xmlns:a16="http://schemas.microsoft.com/office/drawing/2014/main" id="{3ADAC040-0EB8-05A2-C992-B925C7186DEC}"/>
              </a:ext>
            </a:extLst>
          </p:cNvPr>
          <p:cNvSpPr txBox="1">
            <a:spLocks/>
          </p:cNvSpPr>
          <p:nvPr/>
        </p:nvSpPr>
        <p:spPr>
          <a:xfrm>
            <a:off x="2168291" y="1794476"/>
            <a:ext cx="1479437" cy="45612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(più volte a settimana /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ogni giorno)</a:t>
            </a:r>
          </a:p>
        </p:txBody>
      </p:sp>
      <p:sp>
        <p:nvSpPr>
          <p:cNvPr id="17" name="Segnaposto testo 1">
            <a:extLst>
              <a:ext uri="{FF2B5EF4-FFF2-40B4-BE49-F238E27FC236}">
                <a16:creationId xmlns:a16="http://schemas.microsoft.com/office/drawing/2014/main" id="{53FBC276-BAA1-0DF3-FED1-3B0DEFB68382}"/>
              </a:ext>
            </a:extLst>
          </p:cNvPr>
          <p:cNvSpPr txBox="1">
            <a:spLocks/>
          </p:cNvSpPr>
          <p:nvPr/>
        </p:nvSpPr>
        <p:spPr>
          <a:xfrm>
            <a:off x="3528065" y="1794476"/>
            <a:ext cx="1479437" cy="2836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(al più settimanale)</a:t>
            </a:r>
          </a:p>
        </p:txBody>
      </p:sp>
      <p:sp>
        <p:nvSpPr>
          <p:cNvPr id="18" name="Segnaposto testo 1">
            <a:extLst>
              <a:ext uri="{FF2B5EF4-FFF2-40B4-BE49-F238E27FC236}">
                <a16:creationId xmlns:a16="http://schemas.microsoft.com/office/drawing/2014/main" id="{2E142746-3A16-825B-72D2-32A502844CEC}"/>
              </a:ext>
            </a:extLst>
          </p:cNvPr>
          <p:cNvSpPr txBox="1">
            <a:spLocks/>
          </p:cNvSpPr>
          <p:nvPr/>
        </p:nvSpPr>
        <p:spPr>
          <a:xfrm>
            <a:off x="4904595" y="1818283"/>
            <a:ext cx="1479437" cy="24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(mai)</a:t>
            </a:r>
          </a:p>
        </p:txBody>
      </p:sp>
      <p:graphicFrame>
        <p:nvGraphicFramePr>
          <p:cNvPr id="19" name="Tabella 18">
            <a:extLst>
              <a:ext uri="{FF2B5EF4-FFF2-40B4-BE49-F238E27FC236}">
                <a16:creationId xmlns:a16="http://schemas.microsoft.com/office/drawing/2014/main" id="{9E90C61E-A2C8-85DA-78D9-999362E0D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93031"/>
              </p:ext>
            </p:extLst>
          </p:nvPr>
        </p:nvGraphicFramePr>
        <p:xfrm>
          <a:off x="7266419" y="1890243"/>
          <a:ext cx="4536504" cy="4196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126">
                  <a:extLst>
                    <a:ext uri="{9D8B030D-6E8A-4147-A177-3AD203B41FA5}">
                      <a16:colId xmlns:a16="http://schemas.microsoft.com/office/drawing/2014/main" val="3605993912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827797505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1856079815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3448183620"/>
                    </a:ext>
                  </a:extLst>
                </a:gridCol>
              </a:tblGrid>
              <a:tr h="2945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Generazione Z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82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Millennials (Y)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82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Generazione X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82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Baby Boomers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8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65564"/>
                  </a:ext>
                </a:extLst>
              </a:tr>
              <a:tr h="5240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326085"/>
                  </a:ext>
                </a:extLst>
              </a:tr>
              <a:tr h="46667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569849"/>
                  </a:ext>
                </a:extLst>
              </a:tr>
              <a:tr h="46667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75213"/>
                  </a:ext>
                </a:extLst>
              </a:tr>
              <a:tr h="497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809165"/>
                  </a:ext>
                </a:extLst>
              </a:tr>
              <a:tr h="50579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975977"/>
                  </a:ext>
                </a:extLst>
              </a:tr>
              <a:tr h="497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034005"/>
                  </a:ext>
                </a:extLst>
              </a:tr>
              <a:tr h="44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761334"/>
                  </a:ext>
                </a:extLst>
              </a:tr>
              <a:tr h="497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164212"/>
                  </a:ext>
                </a:extLst>
              </a:tr>
            </a:tbl>
          </a:graphicData>
        </a:graphic>
      </p:graphicFrame>
      <p:sp>
        <p:nvSpPr>
          <p:cNvPr id="20" name="TextBox 79">
            <a:extLst>
              <a:ext uri="{FF2B5EF4-FFF2-40B4-BE49-F238E27FC236}">
                <a16:creationId xmlns:a16="http://schemas.microsoft.com/office/drawing/2014/main" id="{932DBC64-91F0-23CA-2407-AF4EEF67291A}"/>
              </a:ext>
            </a:extLst>
          </p:cNvPr>
          <p:cNvSpPr txBox="1"/>
          <p:nvPr/>
        </p:nvSpPr>
        <p:spPr>
          <a:xfrm>
            <a:off x="8827034" y="1411538"/>
            <a:ext cx="216024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1400" b="1" dirty="0">
                <a:solidFill>
                  <a:srgbClr val="168297"/>
                </a:solidFill>
                <a:effectLst/>
                <a:ea typeface="Century Gothic" panose="020B0502020202020204" pitchFamily="34" charset="0"/>
                <a:cs typeface="Arial" panose="020B0604020202020204" pitchFamily="34" charset="0"/>
              </a:rPr>
              <a:t>Fruitori regolari %</a:t>
            </a:r>
            <a:endParaRPr lang="it-IT" sz="1400" b="1" dirty="0">
              <a:solidFill>
                <a:srgbClr val="168297"/>
              </a:solidFill>
              <a:cs typeface="Arial" panose="020B0604020202020204" pitchFamily="34" charset="0"/>
            </a:endParaRPr>
          </a:p>
        </p:txBody>
      </p:sp>
      <p:cxnSp>
        <p:nvCxnSpPr>
          <p:cNvPr id="21" name="Straight Connector 19">
            <a:extLst>
              <a:ext uri="{FF2B5EF4-FFF2-40B4-BE49-F238E27FC236}">
                <a16:creationId xmlns:a16="http://schemas.microsoft.com/office/drawing/2014/main" id="{DFA3D689-3D6F-285D-0994-AF466212DA5A}"/>
              </a:ext>
            </a:extLst>
          </p:cNvPr>
          <p:cNvCxnSpPr>
            <a:cxnSpLocks/>
          </p:cNvCxnSpPr>
          <p:nvPr/>
        </p:nvCxnSpPr>
        <p:spPr>
          <a:xfrm>
            <a:off x="-24680" y="4629132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9">
            <a:extLst>
              <a:ext uri="{FF2B5EF4-FFF2-40B4-BE49-F238E27FC236}">
                <a16:creationId xmlns:a16="http://schemas.microsoft.com/office/drawing/2014/main" id="{BAE7B5F9-0BDC-193F-9C7F-765E7102286E}"/>
              </a:ext>
            </a:extLst>
          </p:cNvPr>
          <p:cNvCxnSpPr>
            <a:cxnSpLocks/>
          </p:cNvCxnSpPr>
          <p:nvPr/>
        </p:nvCxnSpPr>
        <p:spPr>
          <a:xfrm>
            <a:off x="-24680" y="5109185"/>
            <a:ext cx="12168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2DFBC0-96F6-EF53-89F9-E9E18D241559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68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B69F9-EA74-FD64-AC87-0871E1522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EDE0BF6B-2B15-EF8B-DFE1-ADB9F56936F3}"/>
              </a:ext>
            </a:extLst>
          </p:cNvPr>
          <p:cNvGrpSpPr/>
          <p:nvPr/>
        </p:nvGrpSpPr>
        <p:grpSpPr>
          <a:xfrm>
            <a:off x="-24680" y="1484784"/>
            <a:ext cx="6264695" cy="4769723"/>
            <a:chOff x="122494" y="1508376"/>
            <a:chExt cx="5685474" cy="4769723"/>
          </a:xfrm>
        </p:grpSpPr>
        <p:pic>
          <p:nvPicPr>
            <p:cNvPr id="2" name="Immagine 1" descr="Immagine che contiene mappa, silhouette&#10;&#10;Descrizione generata automaticamente">
              <a:extLst>
                <a:ext uri="{FF2B5EF4-FFF2-40B4-BE49-F238E27FC236}">
                  <a16:creationId xmlns:a16="http://schemas.microsoft.com/office/drawing/2014/main" id="{F3144A80-64B0-ADBF-7274-E6DE0423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39616" y="2820909"/>
              <a:ext cx="2088232" cy="2615740"/>
            </a:xfrm>
            <a:prstGeom prst="rect">
              <a:avLst/>
            </a:prstGeom>
          </p:spPr>
        </p:pic>
        <p:graphicFrame>
          <p:nvGraphicFramePr>
            <p:cNvPr id="6" name="Chart 65">
              <a:extLst>
                <a:ext uri="{FF2B5EF4-FFF2-40B4-BE49-F238E27FC236}">
                  <a16:creationId xmlns:a16="http://schemas.microsoft.com/office/drawing/2014/main" id="{5CD663BE-D2F3-D68C-14FB-D45232144B6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42670138"/>
                </p:ext>
              </p:extLst>
            </p:nvPr>
          </p:nvGraphicFramePr>
          <p:xfrm>
            <a:off x="122494" y="1508376"/>
            <a:ext cx="5685474" cy="47697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3" name="Titolo 2">
            <a:extLst>
              <a:ext uri="{FF2B5EF4-FFF2-40B4-BE49-F238E27FC236}">
                <a16:creationId xmlns:a16="http://schemas.microsoft.com/office/drawing/2014/main" id="{17CD781E-351B-096E-ECD6-94C93AE7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41" y="260648"/>
            <a:ext cx="8719895" cy="743672"/>
          </a:xfrm>
        </p:spPr>
        <p:txBody>
          <a:bodyPr>
            <a:noAutofit/>
          </a:bodyPr>
          <a:lstStyle/>
          <a:p>
            <a:r>
              <a:rPr lang="en-GB" sz="2200" dirty="0"/>
              <a:t>5- </a:t>
            </a:r>
            <a:r>
              <a:rPr lang="en-GB" sz="2200" dirty="0" err="1"/>
              <a:t>Oltre</a:t>
            </a:r>
            <a:r>
              <a:rPr lang="en-GB" sz="2200" dirty="0"/>
              <a:t> 55 testate </a:t>
            </a:r>
            <a:r>
              <a:rPr lang="en-GB" sz="2200" dirty="0" err="1"/>
              <a:t>rilevate</a:t>
            </a:r>
            <a:r>
              <a:rPr lang="en-GB" sz="2200" dirty="0"/>
              <a:t>: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fruitori</a:t>
            </a:r>
            <a:r>
              <a:rPr lang="en-GB" sz="2200" dirty="0"/>
              <a:t> </a:t>
            </a:r>
            <a:r>
              <a:rPr lang="en-GB" sz="2200" dirty="0" err="1"/>
              <a:t>regolari</a:t>
            </a:r>
            <a:r>
              <a:rPr lang="en-GB" sz="2200" dirty="0"/>
              <a:t> </a:t>
            </a:r>
            <a:r>
              <a:rPr lang="en-GB" sz="2200" dirty="0" err="1"/>
              <a:t>delle</a:t>
            </a:r>
            <a:r>
              <a:rPr lang="en-GB" sz="2200" dirty="0"/>
              <a:t> </a:t>
            </a:r>
            <a:r>
              <a:rPr lang="en-GB" sz="2200" dirty="0" err="1"/>
              <a:t>principali</a:t>
            </a:r>
            <a:r>
              <a:rPr lang="en-GB" sz="2200" dirty="0"/>
              <a:t> </a:t>
            </a:r>
            <a:endParaRPr lang="it-IT" sz="220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15835C3-D836-213E-9C53-CEB5E28C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F507C0-A2FF-4299-BAF9-E80DCBBD298B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F04BCC-56FB-641A-DCD6-B2E345CF4103}"/>
              </a:ext>
            </a:extLst>
          </p:cNvPr>
          <p:cNvSpPr txBox="1"/>
          <p:nvPr/>
        </p:nvSpPr>
        <p:spPr>
          <a:xfrm>
            <a:off x="191344" y="1124744"/>
            <a:ext cx="6458793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Sardegna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le prime 12 testate per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fruitori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regolari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tra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le 55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attive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sul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territorio</a:t>
            </a:r>
            <a:r>
              <a:rPr kumimoji="0" lang="en-GB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+mn-ea"/>
                <a:cs typeface="Arial" panose="020B0604020202020204" pitchFamily="34" charset="0"/>
              </a:rPr>
              <a:t>sardo</a:t>
            </a:r>
            <a:endParaRPr kumimoji="0" lang="it-IT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7" name="Chart 65">
            <a:extLst>
              <a:ext uri="{FF2B5EF4-FFF2-40B4-BE49-F238E27FC236}">
                <a16:creationId xmlns:a16="http://schemas.microsoft.com/office/drawing/2014/main" id="{33632607-C8A7-C42D-56C2-25D22C9261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2442939"/>
              </p:ext>
            </p:extLst>
          </p:nvPr>
        </p:nvGraphicFramePr>
        <p:xfrm>
          <a:off x="7320136" y="1483553"/>
          <a:ext cx="4824536" cy="98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65">
            <a:extLst>
              <a:ext uri="{FF2B5EF4-FFF2-40B4-BE49-F238E27FC236}">
                <a16:creationId xmlns:a16="http://schemas.microsoft.com/office/drawing/2014/main" id="{DC7193FA-B722-D2EC-1651-F3D17BA78591}"/>
              </a:ext>
            </a:extLst>
          </p:cNvPr>
          <p:cNvGraphicFramePr/>
          <p:nvPr/>
        </p:nvGraphicFramePr>
        <p:xfrm>
          <a:off x="7320136" y="2479869"/>
          <a:ext cx="4824536" cy="98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65">
            <a:extLst>
              <a:ext uri="{FF2B5EF4-FFF2-40B4-BE49-F238E27FC236}">
                <a16:creationId xmlns:a16="http://schemas.microsoft.com/office/drawing/2014/main" id="{37691743-174B-788B-CC28-71F944582974}"/>
              </a:ext>
            </a:extLst>
          </p:cNvPr>
          <p:cNvGraphicFramePr/>
          <p:nvPr/>
        </p:nvGraphicFramePr>
        <p:xfrm>
          <a:off x="7320136" y="3476185"/>
          <a:ext cx="4824536" cy="98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65">
            <a:extLst>
              <a:ext uri="{FF2B5EF4-FFF2-40B4-BE49-F238E27FC236}">
                <a16:creationId xmlns:a16="http://schemas.microsoft.com/office/drawing/2014/main" id="{E1A32212-3468-75B8-9911-873289E20EB2}"/>
              </a:ext>
            </a:extLst>
          </p:cNvPr>
          <p:cNvGraphicFramePr/>
          <p:nvPr/>
        </p:nvGraphicFramePr>
        <p:xfrm>
          <a:off x="7320136" y="4472501"/>
          <a:ext cx="4824536" cy="98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Chart 65">
            <a:extLst>
              <a:ext uri="{FF2B5EF4-FFF2-40B4-BE49-F238E27FC236}">
                <a16:creationId xmlns:a16="http://schemas.microsoft.com/office/drawing/2014/main" id="{CE7F535B-F7EF-ED8B-C90B-5BDDBA8D40D6}"/>
              </a:ext>
            </a:extLst>
          </p:cNvPr>
          <p:cNvGraphicFramePr/>
          <p:nvPr/>
        </p:nvGraphicFramePr>
        <p:xfrm>
          <a:off x="7320136" y="5468817"/>
          <a:ext cx="4824536" cy="98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16C6A60-2E70-AF7E-1474-DDB3592A5765}"/>
              </a:ext>
            </a:extLst>
          </p:cNvPr>
          <p:cNvSpPr txBox="1"/>
          <p:nvPr/>
        </p:nvSpPr>
        <p:spPr>
          <a:xfrm>
            <a:off x="7896200" y="1124744"/>
            <a:ext cx="424847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Province: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le prime 5 testate per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68297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fruitori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168297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168297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regolari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8443D3B7-232E-3D8B-7E13-8E9E9B723470}"/>
              </a:ext>
            </a:extLst>
          </p:cNvPr>
          <p:cNvCxnSpPr>
            <a:cxnSpLocks/>
          </p:cNvCxnSpPr>
          <p:nvPr/>
        </p:nvCxnSpPr>
        <p:spPr>
          <a:xfrm flipH="1">
            <a:off x="6528048" y="2468072"/>
            <a:ext cx="5688000" cy="0"/>
          </a:xfrm>
          <a:prstGeom prst="line">
            <a:avLst/>
          </a:prstGeom>
          <a:ln>
            <a:solidFill>
              <a:srgbClr val="1682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3C60599-59FB-358A-4B70-24DAC0C223D0}"/>
              </a:ext>
            </a:extLst>
          </p:cNvPr>
          <p:cNvCxnSpPr>
            <a:cxnSpLocks/>
          </p:cNvCxnSpPr>
          <p:nvPr/>
        </p:nvCxnSpPr>
        <p:spPr>
          <a:xfrm flipH="1">
            <a:off x="6528048" y="3476185"/>
            <a:ext cx="5688000" cy="0"/>
          </a:xfrm>
          <a:prstGeom prst="line">
            <a:avLst/>
          </a:prstGeom>
          <a:ln>
            <a:solidFill>
              <a:srgbClr val="1682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CCDCEB3C-2741-5E18-C853-A469F6CFE135}"/>
              </a:ext>
            </a:extLst>
          </p:cNvPr>
          <p:cNvCxnSpPr>
            <a:cxnSpLocks/>
          </p:cNvCxnSpPr>
          <p:nvPr/>
        </p:nvCxnSpPr>
        <p:spPr>
          <a:xfrm flipH="1">
            <a:off x="6528048" y="4484298"/>
            <a:ext cx="5688000" cy="0"/>
          </a:xfrm>
          <a:prstGeom prst="line">
            <a:avLst/>
          </a:prstGeom>
          <a:ln>
            <a:solidFill>
              <a:srgbClr val="1682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F6AE474-C335-42E8-979F-A90511AB1F0C}"/>
              </a:ext>
            </a:extLst>
          </p:cNvPr>
          <p:cNvCxnSpPr>
            <a:cxnSpLocks/>
          </p:cNvCxnSpPr>
          <p:nvPr/>
        </p:nvCxnSpPr>
        <p:spPr>
          <a:xfrm flipH="1">
            <a:off x="6528048" y="5492411"/>
            <a:ext cx="5688000" cy="0"/>
          </a:xfrm>
          <a:prstGeom prst="line">
            <a:avLst/>
          </a:prstGeom>
          <a:ln>
            <a:solidFill>
              <a:srgbClr val="1682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F212356-80B9-37A0-E422-E4223B93FF16}"/>
              </a:ext>
            </a:extLst>
          </p:cNvPr>
          <p:cNvCxnSpPr>
            <a:cxnSpLocks/>
          </p:cNvCxnSpPr>
          <p:nvPr/>
        </p:nvCxnSpPr>
        <p:spPr>
          <a:xfrm flipH="1" flipV="1">
            <a:off x="6528048" y="1719002"/>
            <a:ext cx="0" cy="4320000"/>
          </a:xfrm>
          <a:prstGeom prst="line">
            <a:avLst/>
          </a:prstGeom>
          <a:ln>
            <a:solidFill>
              <a:srgbClr val="1682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713C127-4E3C-55BF-95FD-D0D6E22F1773}"/>
              </a:ext>
            </a:extLst>
          </p:cNvPr>
          <p:cNvSpPr txBox="1"/>
          <p:nvPr/>
        </p:nvSpPr>
        <p:spPr>
          <a:xfrm>
            <a:off x="5357129" y="1772816"/>
            <a:ext cx="2376264" cy="5136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Cagliari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C4CC2783-765C-F73A-B621-7E4ADE3C1127}"/>
              </a:ext>
            </a:extLst>
          </p:cNvPr>
          <p:cNvSpPr txBox="1"/>
          <p:nvPr/>
        </p:nvSpPr>
        <p:spPr>
          <a:xfrm>
            <a:off x="6744072" y="5660633"/>
            <a:ext cx="1061328" cy="6008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Sud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Sardegna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37B1B8D-8E10-C155-1AAB-8ACE48C51026}"/>
              </a:ext>
            </a:extLst>
          </p:cNvPr>
          <p:cNvSpPr txBox="1"/>
          <p:nvPr/>
        </p:nvSpPr>
        <p:spPr>
          <a:xfrm>
            <a:off x="5357129" y="2780928"/>
            <a:ext cx="2376264" cy="5442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Nuoro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DE31020-E0B3-4BA5-80F1-FD74F69472FE}"/>
              </a:ext>
            </a:extLst>
          </p:cNvPr>
          <p:cNvSpPr txBox="1"/>
          <p:nvPr/>
        </p:nvSpPr>
        <p:spPr>
          <a:xfrm>
            <a:off x="5357129" y="3789040"/>
            <a:ext cx="2376264" cy="489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Oristano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3A55737-C5E9-113D-E00B-1D78905F07FD}"/>
              </a:ext>
            </a:extLst>
          </p:cNvPr>
          <p:cNvSpPr txBox="1"/>
          <p:nvPr/>
        </p:nvSpPr>
        <p:spPr>
          <a:xfrm>
            <a:off x="5357129" y="4952201"/>
            <a:ext cx="2376264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Sassari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878F651-5E96-7C43-CFF1-A0E70A746B90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23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AB32E-AE20-E820-4F13-A1EB97E27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E4E61D6-E658-CC36-BF09-F4AA802E8D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3272" y="1124744"/>
            <a:ext cx="11313368" cy="50405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Quanto ritiene le informazioni e le notizie che riceve…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36DA0E3-8F56-7BC6-FFC8-4B6DC75CE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50" y="260648"/>
            <a:ext cx="8499376" cy="743672"/>
          </a:xfrm>
        </p:spPr>
        <p:txBody>
          <a:bodyPr>
            <a:normAutofit/>
          </a:bodyPr>
          <a:lstStyle/>
          <a:p>
            <a:r>
              <a:rPr lang="it-IT" sz="2200" dirty="0"/>
              <a:t>6 - Il giudizio sull’informazione locale in Sardegna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54B71C0-47C2-186E-1008-25D1D451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9154" y="6448252"/>
            <a:ext cx="2743200" cy="365125"/>
          </a:xfrm>
        </p:spPr>
        <p:txBody>
          <a:bodyPr/>
          <a:lstStyle/>
          <a:p>
            <a:fld id="{14F507C0-A2FF-4299-BAF9-E80DCBBD298B}" type="slidenum">
              <a:rPr lang="it-IT" smtClean="0"/>
              <a:t>7</a:t>
            </a:fld>
            <a:endParaRPr lang="it-IT"/>
          </a:p>
        </p:txBody>
      </p:sp>
      <p:sp>
        <p:nvSpPr>
          <p:cNvPr id="18" name="TextBox 85">
            <a:extLst>
              <a:ext uri="{FF2B5EF4-FFF2-40B4-BE49-F238E27FC236}">
                <a16:creationId xmlns:a16="http://schemas.microsoft.com/office/drawing/2014/main" id="{EACEFEA0-721E-E0BE-AE80-1BE211E3D922}"/>
              </a:ext>
            </a:extLst>
          </p:cNvPr>
          <p:cNvSpPr txBox="1"/>
          <p:nvPr/>
        </p:nvSpPr>
        <p:spPr>
          <a:xfrm>
            <a:off x="335360" y="2626903"/>
            <a:ext cx="17621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IVELLO</a:t>
            </a:r>
            <a:b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REGIONALE </a:t>
            </a:r>
          </a:p>
          <a:p>
            <a:pPr algn="r"/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E LOCALE</a:t>
            </a:r>
          </a:p>
        </p:txBody>
      </p:sp>
      <p:graphicFrame>
        <p:nvGraphicFramePr>
          <p:cNvPr id="6" name="Chart 9">
            <a:extLst>
              <a:ext uri="{FF2B5EF4-FFF2-40B4-BE49-F238E27FC236}">
                <a16:creationId xmlns:a16="http://schemas.microsoft.com/office/drawing/2014/main" id="{A3E8B802-28EF-15F9-E14C-8AA109B1B9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9354968"/>
              </p:ext>
            </p:extLst>
          </p:nvPr>
        </p:nvGraphicFramePr>
        <p:xfrm>
          <a:off x="3985090" y="1895138"/>
          <a:ext cx="2952328" cy="214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85">
            <a:extLst>
              <a:ext uri="{FF2B5EF4-FFF2-40B4-BE49-F238E27FC236}">
                <a16:creationId xmlns:a16="http://schemas.microsoft.com/office/drawing/2014/main" id="{083D219B-22C3-F466-F371-9A7FEF22C421}"/>
              </a:ext>
            </a:extLst>
          </p:cNvPr>
          <p:cNvSpPr txBox="1"/>
          <p:nvPr/>
        </p:nvSpPr>
        <p:spPr>
          <a:xfrm>
            <a:off x="4599244" y="3932114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VERITIERE</a:t>
            </a:r>
            <a:endParaRPr lang="it-IT" sz="1200" b="1" dirty="0">
              <a:cs typeface="Arial" panose="020B060402020202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F269DBE-F744-BF0F-F0ED-3AC9A95BC8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2453155"/>
              </p:ext>
            </p:extLst>
          </p:nvPr>
        </p:nvGraphicFramePr>
        <p:xfrm>
          <a:off x="8404230" y="1895138"/>
          <a:ext cx="2952328" cy="214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85">
            <a:extLst>
              <a:ext uri="{FF2B5EF4-FFF2-40B4-BE49-F238E27FC236}">
                <a16:creationId xmlns:a16="http://schemas.microsoft.com/office/drawing/2014/main" id="{B1AB45A0-BFC4-DAA3-4866-F90AEE07FA52}"/>
              </a:ext>
            </a:extLst>
          </p:cNvPr>
          <p:cNvSpPr txBox="1"/>
          <p:nvPr/>
        </p:nvSpPr>
        <p:spPr>
          <a:xfrm>
            <a:off x="9018384" y="3941690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IMPARIZALI</a:t>
            </a:r>
            <a:endParaRPr lang="it-IT" sz="1200" b="1" dirty="0">
              <a:cs typeface="Arial" panose="020B0604020202020204" pitchFamily="34" charset="0"/>
            </a:endParaRPr>
          </a:p>
        </p:txBody>
      </p:sp>
      <p:graphicFrame>
        <p:nvGraphicFramePr>
          <p:cNvPr id="12" name="Chart 9">
            <a:extLst>
              <a:ext uri="{FF2B5EF4-FFF2-40B4-BE49-F238E27FC236}">
                <a16:creationId xmlns:a16="http://schemas.microsoft.com/office/drawing/2014/main" id="{6502F4A7-8F64-E06A-1BB9-757A04B6C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0244854"/>
              </p:ext>
            </p:extLst>
          </p:nvPr>
        </p:nvGraphicFramePr>
        <p:xfrm>
          <a:off x="6194660" y="1895138"/>
          <a:ext cx="2952328" cy="214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85">
            <a:extLst>
              <a:ext uri="{FF2B5EF4-FFF2-40B4-BE49-F238E27FC236}">
                <a16:creationId xmlns:a16="http://schemas.microsoft.com/office/drawing/2014/main" id="{863A5357-9D13-E549-EAF5-3B491C772B4C}"/>
              </a:ext>
            </a:extLst>
          </p:cNvPr>
          <p:cNvSpPr txBox="1"/>
          <p:nvPr/>
        </p:nvSpPr>
        <p:spPr>
          <a:xfrm>
            <a:off x="6808814" y="3935385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APPROFONDITE</a:t>
            </a:r>
            <a:endParaRPr lang="it-IT" sz="1200" b="1" dirty="0">
              <a:cs typeface="Arial" panose="020B0604020202020204" pitchFamily="34" charset="0"/>
            </a:endParaRPr>
          </a:p>
        </p:txBody>
      </p:sp>
      <p:graphicFrame>
        <p:nvGraphicFramePr>
          <p:cNvPr id="14" name="Chart 9">
            <a:extLst>
              <a:ext uri="{FF2B5EF4-FFF2-40B4-BE49-F238E27FC236}">
                <a16:creationId xmlns:a16="http://schemas.microsoft.com/office/drawing/2014/main" id="{26FBC33A-E6A6-A558-21ED-9933E933AA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8805640"/>
              </p:ext>
            </p:extLst>
          </p:nvPr>
        </p:nvGraphicFramePr>
        <p:xfrm>
          <a:off x="1775520" y="1895138"/>
          <a:ext cx="2952328" cy="214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Box 85">
            <a:extLst>
              <a:ext uri="{FF2B5EF4-FFF2-40B4-BE49-F238E27FC236}">
                <a16:creationId xmlns:a16="http://schemas.microsoft.com/office/drawing/2014/main" id="{533316B9-ACE4-790B-C49E-9287ECB14FE3}"/>
              </a:ext>
            </a:extLst>
          </p:cNvPr>
          <p:cNvSpPr txBox="1"/>
          <p:nvPr/>
        </p:nvSpPr>
        <p:spPr>
          <a:xfrm>
            <a:off x="2389674" y="3916878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COMPRENSIBILI</a:t>
            </a:r>
            <a:endParaRPr lang="it-IT" sz="1200" b="1" dirty="0">
              <a:cs typeface="Arial" panose="020B0604020202020204" pitchFamily="34" charset="0"/>
            </a:endParaRPr>
          </a:p>
        </p:txBody>
      </p: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8897C285-7E5B-CCB2-257A-6CBCF3C77B8B}"/>
              </a:ext>
            </a:extLst>
          </p:cNvPr>
          <p:cNvGrpSpPr/>
          <p:nvPr/>
        </p:nvGrpSpPr>
        <p:grpSpPr>
          <a:xfrm>
            <a:off x="2949723" y="2669702"/>
            <a:ext cx="716028" cy="592604"/>
            <a:chOff x="3982610" y="-213986"/>
            <a:chExt cx="716028" cy="592604"/>
          </a:xfrm>
        </p:grpSpPr>
        <p:sp>
          <p:nvSpPr>
            <p:cNvPr id="31" name="Oval 18">
              <a:extLst>
                <a:ext uri="{FF2B5EF4-FFF2-40B4-BE49-F238E27FC236}">
                  <a16:creationId xmlns:a16="http://schemas.microsoft.com/office/drawing/2014/main" id="{2FC10513-AAF6-FF69-7419-F68EBFC68FA2}"/>
                </a:ext>
              </a:extLst>
            </p:cNvPr>
            <p:cNvSpPr/>
            <p:nvPr/>
          </p:nvSpPr>
          <p:spPr>
            <a:xfrm>
              <a:off x="3982610" y="-213986"/>
              <a:ext cx="650211" cy="592604"/>
            </a:xfrm>
            <a:prstGeom prst="ellipse">
              <a:avLst/>
            </a:prstGeom>
            <a:gradFill>
              <a:gsLst>
                <a:gs pos="100000">
                  <a:srgbClr val="81B5A9"/>
                </a:gs>
                <a:gs pos="0">
                  <a:srgbClr val="168297"/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TextBox 19">
              <a:extLst>
                <a:ext uri="{FF2B5EF4-FFF2-40B4-BE49-F238E27FC236}">
                  <a16:creationId xmlns:a16="http://schemas.microsoft.com/office/drawing/2014/main" id="{858207B0-C182-70B3-E11A-589A633762C8}"/>
                </a:ext>
              </a:extLst>
            </p:cNvPr>
            <p:cNvSpPr txBox="1"/>
            <p:nvPr/>
          </p:nvSpPr>
          <p:spPr>
            <a:xfrm>
              <a:off x="3983845" y="-148516"/>
              <a:ext cx="71479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2400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82</a:t>
              </a:r>
              <a:r>
                <a:rPr lang="it-IT" sz="1200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056FC91D-D1B1-1F1C-6E76-7697747FE1E7}"/>
              </a:ext>
            </a:extLst>
          </p:cNvPr>
          <p:cNvGrpSpPr/>
          <p:nvPr/>
        </p:nvGrpSpPr>
        <p:grpSpPr>
          <a:xfrm>
            <a:off x="5186967" y="2669702"/>
            <a:ext cx="716028" cy="592604"/>
            <a:chOff x="5518701" y="-251968"/>
            <a:chExt cx="716028" cy="592604"/>
          </a:xfrm>
        </p:grpSpPr>
        <p:sp>
          <p:nvSpPr>
            <p:cNvPr id="33" name="Oval 18">
              <a:extLst>
                <a:ext uri="{FF2B5EF4-FFF2-40B4-BE49-F238E27FC236}">
                  <a16:creationId xmlns:a16="http://schemas.microsoft.com/office/drawing/2014/main" id="{0FC07BFE-7C1B-2D60-B6E6-90160127308B}"/>
                </a:ext>
              </a:extLst>
            </p:cNvPr>
            <p:cNvSpPr/>
            <p:nvPr/>
          </p:nvSpPr>
          <p:spPr>
            <a:xfrm>
              <a:off x="5518701" y="-251968"/>
              <a:ext cx="650211" cy="592604"/>
            </a:xfrm>
            <a:prstGeom prst="ellipse">
              <a:avLst/>
            </a:prstGeom>
            <a:gradFill>
              <a:gsLst>
                <a:gs pos="100000">
                  <a:srgbClr val="81B5A9"/>
                </a:gs>
                <a:gs pos="0">
                  <a:srgbClr val="168297"/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b="1"/>
            </a:p>
          </p:txBody>
        </p:sp>
        <p:sp>
          <p:nvSpPr>
            <p:cNvPr id="34" name="TextBox 19">
              <a:extLst>
                <a:ext uri="{FF2B5EF4-FFF2-40B4-BE49-F238E27FC236}">
                  <a16:creationId xmlns:a16="http://schemas.microsoft.com/office/drawing/2014/main" id="{C756B7A2-24B5-65E8-35AF-0F5AFB56E80D}"/>
                </a:ext>
              </a:extLst>
            </p:cNvPr>
            <p:cNvSpPr txBox="1"/>
            <p:nvPr/>
          </p:nvSpPr>
          <p:spPr>
            <a:xfrm>
              <a:off x="5519936" y="-186498"/>
              <a:ext cx="71479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2400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66</a:t>
              </a:r>
              <a:r>
                <a:rPr lang="it-IT" sz="1200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EF639C8E-BA1A-7D3C-CD03-8BEF4FECD20A}"/>
              </a:ext>
            </a:extLst>
          </p:cNvPr>
          <p:cNvGrpSpPr/>
          <p:nvPr/>
        </p:nvGrpSpPr>
        <p:grpSpPr>
          <a:xfrm>
            <a:off x="7386098" y="2669702"/>
            <a:ext cx="716028" cy="592604"/>
            <a:chOff x="6856818" y="-312459"/>
            <a:chExt cx="716028" cy="592604"/>
          </a:xfrm>
        </p:grpSpPr>
        <p:sp>
          <p:nvSpPr>
            <p:cNvPr id="35" name="Oval 18">
              <a:extLst>
                <a:ext uri="{FF2B5EF4-FFF2-40B4-BE49-F238E27FC236}">
                  <a16:creationId xmlns:a16="http://schemas.microsoft.com/office/drawing/2014/main" id="{01753141-102E-8F00-4F6F-8BDEB4E01F3A}"/>
                </a:ext>
              </a:extLst>
            </p:cNvPr>
            <p:cNvSpPr/>
            <p:nvPr/>
          </p:nvSpPr>
          <p:spPr>
            <a:xfrm>
              <a:off x="6856818" y="-312459"/>
              <a:ext cx="650211" cy="592604"/>
            </a:xfrm>
            <a:prstGeom prst="ellipse">
              <a:avLst/>
            </a:prstGeom>
            <a:gradFill>
              <a:gsLst>
                <a:gs pos="100000">
                  <a:srgbClr val="81B5A9"/>
                </a:gs>
                <a:gs pos="0">
                  <a:srgbClr val="168297"/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TextBox 19">
              <a:extLst>
                <a:ext uri="{FF2B5EF4-FFF2-40B4-BE49-F238E27FC236}">
                  <a16:creationId xmlns:a16="http://schemas.microsoft.com/office/drawing/2014/main" id="{9A181D8C-701C-8B02-6652-0BC83ED05ABF}"/>
                </a:ext>
              </a:extLst>
            </p:cNvPr>
            <p:cNvSpPr txBox="1"/>
            <p:nvPr/>
          </p:nvSpPr>
          <p:spPr>
            <a:xfrm>
              <a:off x="6858053" y="-246989"/>
              <a:ext cx="71479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2400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61</a:t>
              </a:r>
              <a:r>
                <a:rPr lang="it-IT" sz="1200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A0D09936-F00B-3130-F895-3CE0EDB44F46}"/>
              </a:ext>
            </a:extLst>
          </p:cNvPr>
          <p:cNvGrpSpPr/>
          <p:nvPr/>
        </p:nvGrpSpPr>
        <p:grpSpPr>
          <a:xfrm>
            <a:off x="9579455" y="2669702"/>
            <a:ext cx="716028" cy="592604"/>
            <a:chOff x="9928478" y="-251680"/>
            <a:chExt cx="716028" cy="592604"/>
          </a:xfrm>
        </p:grpSpPr>
        <p:sp>
          <p:nvSpPr>
            <p:cNvPr id="37" name="Oval 18">
              <a:extLst>
                <a:ext uri="{FF2B5EF4-FFF2-40B4-BE49-F238E27FC236}">
                  <a16:creationId xmlns:a16="http://schemas.microsoft.com/office/drawing/2014/main" id="{4BB49031-04F6-4930-4716-03F6E7BC7D62}"/>
                </a:ext>
              </a:extLst>
            </p:cNvPr>
            <p:cNvSpPr/>
            <p:nvPr/>
          </p:nvSpPr>
          <p:spPr>
            <a:xfrm>
              <a:off x="9928478" y="-251680"/>
              <a:ext cx="650211" cy="592604"/>
            </a:xfrm>
            <a:prstGeom prst="ellipse">
              <a:avLst/>
            </a:prstGeom>
            <a:gradFill>
              <a:gsLst>
                <a:gs pos="100000">
                  <a:srgbClr val="81B5A9"/>
                </a:gs>
                <a:gs pos="0">
                  <a:srgbClr val="168297"/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TextBox 19">
              <a:extLst>
                <a:ext uri="{FF2B5EF4-FFF2-40B4-BE49-F238E27FC236}">
                  <a16:creationId xmlns:a16="http://schemas.microsoft.com/office/drawing/2014/main" id="{8D6CC788-FE38-77D5-B4E3-AF0D4AC0582B}"/>
                </a:ext>
              </a:extLst>
            </p:cNvPr>
            <p:cNvSpPr txBox="1"/>
            <p:nvPr/>
          </p:nvSpPr>
          <p:spPr>
            <a:xfrm>
              <a:off x="9929713" y="-186210"/>
              <a:ext cx="71479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sz="2400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49</a:t>
              </a:r>
              <a:r>
                <a:rPr lang="it-IT" sz="1200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</p:grpSp>
      <p:sp>
        <p:nvSpPr>
          <p:cNvPr id="16" name="Rectangle 21">
            <a:extLst>
              <a:ext uri="{FF2B5EF4-FFF2-40B4-BE49-F238E27FC236}">
                <a16:creationId xmlns:a16="http://schemas.microsoft.com/office/drawing/2014/main" id="{1625687E-471D-A9F0-07AC-1980F7D36B9E}"/>
              </a:ext>
            </a:extLst>
          </p:cNvPr>
          <p:cNvSpPr/>
          <p:nvPr/>
        </p:nvSpPr>
        <p:spPr>
          <a:xfrm>
            <a:off x="7628244" y="1834354"/>
            <a:ext cx="972000" cy="210554"/>
          </a:xfrm>
          <a:prstGeom prst="rect">
            <a:avLst/>
          </a:prstGeom>
          <a:solidFill>
            <a:srgbClr val="F193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per niente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C7762332-4409-27CE-E5D6-A670D2FD55B7}"/>
              </a:ext>
            </a:extLst>
          </p:cNvPr>
          <p:cNvSpPr/>
          <p:nvPr/>
        </p:nvSpPr>
        <p:spPr>
          <a:xfrm>
            <a:off x="5358609" y="1834354"/>
            <a:ext cx="972000" cy="226494"/>
          </a:xfrm>
          <a:prstGeom prst="rect">
            <a:avLst/>
          </a:prstGeom>
          <a:solidFill>
            <a:srgbClr val="8AB9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abbastanza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17335B48-A968-786D-662A-E9C2A682A7C2}"/>
              </a:ext>
            </a:extLst>
          </p:cNvPr>
          <p:cNvSpPr/>
          <p:nvPr/>
        </p:nvSpPr>
        <p:spPr>
          <a:xfrm>
            <a:off x="4223792" y="1834354"/>
            <a:ext cx="972000" cy="226494"/>
          </a:xfrm>
          <a:prstGeom prst="rect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molto</a:t>
            </a:r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E21BC6DE-8D41-9CA7-D1C4-2263713CA3BB}"/>
              </a:ext>
            </a:extLst>
          </p:cNvPr>
          <p:cNvSpPr/>
          <p:nvPr/>
        </p:nvSpPr>
        <p:spPr>
          <a:xfrm>
            <a:off x="6493426" y="1834354"/>
            <a:ext cx="972000" cy="226494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poco</a:t>
            </a:r>
          </a:p>
        </p:txBody>
      </p:sp>
      <p:graphicFrame>
        <p:nvGraphicFramePr>
          <p:cNvPr id="25" name="Table 4">
            <a:extLst>
              <a:ext uri="{FF2B5EF4-FFF2-40B4-BE49-F238E27FC236}">
                <a16:creationId xmlns:a16="http://schemas.microsoft.com/office/drawing/2014/main" id="{CEF463C5-5390-1DBD-1595-949BCD00F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95783"/>
              </p:ext>
            </p:extLst>
          </p:nvPr>
        </p:nvGraphicFramePr>
        <p:xfrm>
          <a:off x="4502598" y="4410020"/>
          <a:ext cx="2002473" cy="132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255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470218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330809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giudizio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migliore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tra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..</a:t>
                      </a:r>
                      <a:endParaRPr lang="it-IT" sz="11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9967858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Generazione Z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reddito</a:t>
                      </a:r>
                      <a:r>
                        <a:rPr lang="en-GB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istruz</a:t>
                      </a:r>
                      <a:r>
                        <a:rPr lang="en-GB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elevati</a:t>
                      </a:r>
                      <a:endParaRPr lang="it-IT" sz="11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71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Oristano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graphicFrame>
        <p:nvGraphicFramePr>
          <p:cNvPr id="30" name="Table 4">
            <a:extLst>
              <a:ext uri="{FF2B5EF4-FFF2-40B4-BE49-F238E27FC236}">
                <a16:creationId xmlns:a16="http://schemas.microsoft.com/office/drawing/2014/main" id="{B2DB3A7A-2CDE-678C-6ED4-CCFDBC03C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409505"/>
              </p:ext>
            </p:extLst>
          </p:nvPr>
        </p:nvGraphicFramePr>
        <p:xfrm>
          <a:off x="2258861" y="4410020"/>
          <a:ext cx="2002473" cy="132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255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470218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330809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giudizio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migliore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tra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..</a:t>
                      </a:r>
                      <a:endParaRPr lang="it-IT" sz="11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9967858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Millennials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reddito</a:t>
                      </a:r>
                      <a:r>
                        <a:rPr lang="en-GB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istruz</a:t>
                      </a:r>
                      <a:r>
                        <a:rPr lang="en-GB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elevati</a:t>
                      </a:r>
                      <a:endParaRPr lang="it-IT" sz="11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86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Generazione</a:t>
                      </a:r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 Z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86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50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graphicFrame>
        <p:nvGraphicFramePr>
          <p:cNvPr id="53" name="Table 4">
            <a:extLst>
              <a:ext uri="{FF2B5EF4-FFF2-40B4-BE49-F238E27FC236}">
                <a16:creationId xmlns:a16="http://schemas.microsoft.com/office/drawing/2014/main" id="{93FFA266-09C3-021D-7449-4E4DCC10B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438421"/>
              </p:ext>
            </p:extLst>
          </p:nvPr>
        </p:nvGraphicFramePr>
        <p:xfrm>
          <a:off x="6746335" y="4410020"/>
          <a:ext cx="2002473" cy="132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255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470218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330809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giudizio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migliore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tra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..</a:t>
                      </a:r>
                      <a:endParaRPr lang="it-IT" sz="11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9967858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Generazione Z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72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reddito</a:t>
                      </a:r>
                      <a:r>
                        <a:rPr lang="en-GB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elevato</a:t>
                      </a:r>
                      <a:endParaRPr lang="it-IT" sz="11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Oristano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graphicFrame>
        <p:nvGraphicFramePr>
          <p:cNvPr id="56" name="Table 4">
            <a:extLst>
              <a:ext uri="{FF2B5EF4-FFF2-40B4-BE49-F238E27FC236}">
                <a16:creationId xmlns:a16="http://schemas.microsoft.com/office/drawing/2014/main" id="{A9299DDA-CDA7-A4CC-8E27-4389A129A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00731"/>
              </p:ext>
            </p:extLst>
          </p:nvPr>
        </p:nvGraphicFramePr>
        <p:xfrm>
          <a:off x="8990071" y="4410020"/>
          <a:ext cx="2002473" cy="132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255">
                  <a:extLst>
                    <a:ext uri="{9D8B030D-6E8A-4147-A177-3AD203B41FA5}">
                      <a16:colId xmlns:a16="http://schemas.microsoft.com/office/drawing/2014/main" val="1405207356"/>
                    </a:ext>
                  </a:extLst>
                </a:gridCol>
                <a:gridCol w="470218">
                  <a:extLst>
                    <a:ext uri="{9D8B030D-6E8A-4147-A177-3AD203B41FA5}">
                      <a16:colId xmlns:a16="http://schemas.microsoft.com/office/drawing/2014/main" val="3208931445"/>
                    </a:ext>
                  </a:extLst>
                </a:gridCol>
              </a:tblGrid>
              <a:tr h="330809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giudizio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migliore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100" b="0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tra</a:t>
                      </a: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..</a:t>
                      </a:r>
                      <a:endParaRPr lang="it-IT" sz="11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168297"/>
                        </a:gs>
                        <a:gs pos="93000">
                          <a:srgbClr val="7EB4A8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9967858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Generazione Z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59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08526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centrodestra</a:t>
                      </a:r>
                      <a:endParaRPr lang="it-IT" sz="11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650899"/>
                  </a:ext>
                </a:extLst>
              </a:tr>
              <a:tr h="330809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Millennials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  <a:r>
                        <a:rPr kumimoji="0" lang="it-IT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77032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EB04D9-8CBF-35B4-93A4-C2F38CB6C8B9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63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D1A74-C20D-17F6-E433-7C9D96DA2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539D5512-EF30-F99C-D81C-97640E47F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36" y="260648"/>
            <a:ext cx="8499376" cy="743672"/>
          </a:xfrm>
        </p:spPr>
        <p:txBody>
          <a:bodyPr>
            <a:normAutofit/>
          </a:bodyPr>
          <a:lstStyle/>
          <a:p>
            <a:r>
              <a:rPr lang="it-IT" sz="2200" dirty="0"/>
              <a:t>7- I canali di informazione: la soddisfazione tra i fruitori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AEF3DE9-E975-F220-8C6D-78E9927FB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8</a:t>
            </a:fld>
            <a:endParaRPr lang="it-IT"/>
          </a:p>
        </p:txBody>
      </p:sp>
      <p:graphicFrame>
        <p:nvGraphicFramePr>
          <p:cNvPr id="6" name="Chart 9">
            <a:extLst>
              <a:ext uri="{FF2B5EF4-FFF2-40B4-BE49-F238E27FC236}">
                <a16:creationId xmlns:a16="http://schemas.microsoft.com/office/drawing/2014/main" id="{EA74311D-0F03-5204-B30D-9B0DE668B4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1160476"/>
              </p:ext>
            </p:extLst>
          </p:nvPr>
        </p:nvGraphicFramePr>
        <p:xfrm>
          <a:off x="532075" y="1700808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85">
            <a:extLst>
              <a:ext uri="{FF2B5EF4-FFF2-40B4-BE49-F238E27FC236}">
                <a16:creationId xmlns:a16="http://schemas.microsoft.com/office/drawing/2014/main" id="{418211C2-0F67-21E4-2E69-B4577BD7EB17}"/>
              </a:ext>
            </a:extLst>
          </p:cNvPr>
          <p:cNvSpPr txBox="1"/>
          <p:nvPr/>
        </p:nvSpPr>
        <p:spPr>
          <a:xfrm>
            <a:off x="848806" y="2533504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TV</a:t>
            </a:r>
            <a:endParaRPr lang="it-IT" sz="1200" b="1" dirty="0">
              <a:cs typeface="Arial" panose="020B0604020202020204" pitchFamily="34" charset="0"/>
            </a:endParaRPr>
          </a:p>
        </p:txBody>
      </p:sp>
      <p:sp>
        <p:nvSpPr>
          <p:cNvPr id="47" name="Oval 18">
            <a:extLst>
              <a:ext uri="{FF2B5EF4-FFF2-40B4-BE49-F238E27FC236}">
                <a16:creationId xmlns:a16="http://schemas.microsoft.com/office/drawing/2014/main" id="{0C6BF783-1E88-554D-F286-93A18CDD3E48}"/>
              </a:ext>
            </a:extLst>
          </p:cNvPr>
          <p:cNvSpPr/>
          <p:nvPr/>
        </p:nvSpPr>
        <p:spPr>
          <a:xfrm>
            <a:off x="1922872" y="1980648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TextBox 19">
            <a:extLst>
              <a:ext uri="{FF2B5EF4-FFF2-40B4-BE49-F238E27FC236}">
                <a16:creationId xmlns:a16="http://schemas.microsoft.com/office/drawing/2014/main" id="{9459723D-983B-E034-2A66-ED423D802E2F}"/>
              </a:ext>
            </a:extLst>
          </p:cNvPr>
          <p:cNvSpPr txBox="1"/>
          <p:nvPr/>
        </p:nvSpPr>
        <p:spPr>
          <a:xfrm>
            <a:off x="1910190" y="2077336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78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60" name="Chart 9">
            <a:extLst>
              <a:ext uri="{FF2B5EF4-FFF2-40B4-BE49-F238E27FC236}">
                <a16:creationId xmlns:a16="http://schemas.microsoft.com/office/drawing/2014/main" id="{5CAF8E62-9298-FD05-2C3F-62FC1370C7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3557848"/>
              </p:ext>
            </p:extLst>
          </p:nvPr>
        </p:nvGraphicFramePr>
        <p:xfrm>
          <a:off x="3388392" y="1700808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TextBox 85">
            <a:extLst>
              <a:ext uri="{FF2B5EF4-FFF2-40B4-BE49-F238E27FC236}">
                <a16:creationId xmlns:a16="http://schemas.microsoft.com/office/drawing/2014/main" id="{E4678ADF-5B08-2CA5-7597-262C3983193C}"/>
              </a:ext>
            </a:extLst>
          </p:cNvPr>
          <p:cNvSpPr txBox="1"/>
          <p:nvPr/>
        </p:nvSpPr>
        <p:spPr>
          <a:xfrm>
            <a:off x="9431825" y="2517433"/>
            <a:ext cx="176211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cs typeface="Arial" panose="020B0604020202020204" pitchFamily="34" charset="0"/>
              </a:rPr>
              <a:t>RADIO</a:t>
            </a:r>
            <a:endParaRPr lang="it-IT" sz="1200" b="1" dirty="0">
              <a:cs typeface="Arial" panose="020B0604020202020204" pitchFamily="34" charset="0"/>
            </a:endParaRPr>
          </a:p>
        </p:txBody>
      </p:sp>
      <p:sp>
        <p:nvSpPr>
          <p:cNvPr id="50" name="TextBox 19">
            <a:extLst>
              <a:ext uri="{FF2B5EF4-FFF2-40B4-BE49-F238E27FC236}">
                <a16:creationId xmlns:a16="http://schemas.microsoft.com/office/drawing/2014/main" id="{E174FAC7-0457-4458-5E50-8F3189DF78A6}"/>
              </a:ext>
            </a:extLst>
          </p:cNvPr>
          <p:cNvSpPr txBox="1"/>
          <p:nvPr/>
        </p:nvSpPr>
        <p:spPr>
          <a:xfrm>
            <a:off x="4765285" y="2103022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82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2" name="Oval 18">
            <a:extLst>
              <a:ext uri="{FF2B5EF4-FFF2-40B4-BE49-F238E27FC236}">
                <a16:creationId xmlns:a16="http://schemas.microsoft.com/office/drawing/2014/main" id="{FA993FD2-147C-CD6F-8D67-E086851CCF73}"/>
              </a:ext>
            </a:extLst>
          </p:cNvPr>
          <p:cNvSpPr/>
          <p:nvPr/>
        </p:nvSpPr>
        <p:spPr>
          <a:xfrm>
            <a:off x="4779189" y="1980648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TextBox 19">
            <a:extLst>
              <a:ext uri="{FF2B5EF4-FFF2-40B4-BE49-F238E27FC236}">
                <a16:creationId xmlns:a16="http://schemas.microsoft.com/office/drawing/2014/main" id="{18DFACD7-D161-2FD9-90FC-4BF0CE87D3AF}"/>
              </a:ext>
            </a:extLst>
          </p:cNvPr>
          <p:cNvSpPr txBox="1"/>
          <p:nvPr/>
        </p:nvSpPr>
        <p:spPr>
          <a:xfrm>
            <a:off x="4766507" y="2077336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78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44" name="TextBox 85">
            <a:extLst>
              <a:ext uri="{FF2B5EF4-FFF2-40B4-BE49-F238E27FC236}">
                <a16:creationId xmlns:a16="http://schemas.microsoft.com/office/drawing/2014/main" id="{ED0C9250-2288-ECE0-CD7E-97F0CCB69DB0}"/>
              </a:ext>
            </a:extLst>
          </p:cNvPr>
          <p:cNvSpPr txBox="1"/>
          <p:nvPr/>
        </p:nvSpPr>
        <p:spPr>
          <a:xfrm>
            <a:off x="3700427" y="2487337"/>
            <a:ext cx="17621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cs typeface="Arial" panose="020B0604020202020204" pitchFamily="34" charset="0"/>
              </a:rPr>
              <a:t>QUOTIDIANI</a:t>
            </a:r>
          </a:p>
          <a:p>
            <a:pPr algn="ctr"/>
            <a:r>
              <a:rPr lang="en-GB" sz="900" b="1" dirty="0">
                <a:cs typeface="Arial" panose="020B0604020202020204" pitchFamily="34" charset="0"/>
              </a:rPr>
              <a:t>ONLINE</a:t>
            </a:r>
            <a:endParaRPr lang="it-IT" sz="900" b="1" dirty="0">
              <a:cs typeface="Arial" panose="020B0604020202020204" pitchFamily="34" charset="0"/>
            </a:endParaRPr>
          </a:p>
        </p:txBody>
      </p:sp>
      <p:graphicFrame>
        <p:nvGraphicFramePr>
          <p:cNvPr id="64" name="Chart 9">
            <a:extLst>
              <a:ext uri="{FF2B5EF4-FFF2-40B4-BE49-F238E27FC236}">
                <a16:creationId xmlns:a16="http://schemas.microsoft.com/office/drawing/2014/main" id="{2B87413D-7C50-EB6E-3E35-C7651C1CFD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514157"/>
              </p:ext>
            </p:extLst>
          </p:nvPr>
        </p:nvGraphicFramePr>
        <p:xfrm>
          <a:off x="6220707" y="1700808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6" name="Oval 18">
            <a:extLst>
              <a:ext uri="{FF2B5EF4-FFF2-40B4-BE49-F238E27FC236}">
                <a16:creationId xmlns:a16="http://schemas.microsoft.com/office/drawing/2014/main" id="{26F66ABD-61F0-7F10-13FE-31B40276E77F}"/>
              </a:ext>
            </a:extLst>
          </p:cNvPr>
          <p:cNvSpPr/>
          <p:nvPr/>
        </p:nvSpPr>
        <p:spPr>
          <a:xfrm>
            <a:off x="7635506" y="1980648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TextBox 19">
            <a:extLst>
              <a:ext uri="{FF2B5EF4-FFF2-40B4-BE49-F238E27FC236}">
                <a16:creationId xmlns:a16="http://schemas.microsoft.com/office/drawing/2014/main" id="{A56C36B8-136E-5245-B6DB-CCDFAC291083}"/>
              </a:ext>
            </a:extLst>
          </p:cNvPr>
          <p:cNvSpPr txBox="1"/>
          <p:nvPr/>
        </p:nvSpPr>
        <p:spPr>
          <a:xfrm>
            <a:off x="7622824" y="2077336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70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38" name="Chart 9">
            <a:extLst>
              <a:ext uri="{FF2B5EF4-FFF2-40B4-BE49-F238E27FC236}">
                <a16:creationId xmlns:a16="http://schemas.microsoft.com/office/drawing/2014/main" id="{436F1846-F3D9-03DE-76FB-5F315A6664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0129836"/>
              </p:ext>
            </p:extLst>
          </p:nvPr>
        </p:nvGraphicFramePr>
        <p:xfrm>
          <a:off x="9112575" y="1753554"/>
          <a:ext cx="2312017" cy="181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5" name="TextBox 85">
            <a:extLst>
              <a:ext uri="{FF2B5EF4-FFF2-40B4-BE49-F238E27FC236}">
                <a16:creationId xmlns:a16="http://schemas.microsoft.com/office/drawing/2014/main" id="{686F82F8-5DE0-E36F-831A-E8EBB5720D05}"/>
              </a:ext>
            </a:extLst>
          </p:cNvPr>
          <p:cNvSpPr txBox="1"/>
          <p:nvPr/>
        </p:nvSpPr>
        <p:spPr>
          <a:xfrm>
            <a:off x="6753988" y="2487337"/>
            <a:ext cx="13297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>
                <a:cs typeface="Arial" panose="020B0604020202020204" pitchFamily="34" charset="0"/>
              </a:rPr>
              <a:t>QUOTIDIANI</a:t>
            </a:r>
          </a:p>
          <a:p>
            <a:pPr algn="ctr"/>
            <a:r>
              <a:rPr lang="en-GB" sz="800" b="1" dirty="0">
                <a:cs typeface="Arial" panose="020B0604020202020204" pitchFamily="34" charset="0"/>
              </a:rPr>
              <a:t>CARTACEI</a:t>
            </a:r>
            <a:endParaRPr lang="it-IT" sz="800" b="1" dirty="0">
              <a:cs typeface="Arial" panose="020B0604020202020204" pitchFamily="34" charset="0"/>
            </a:endParaRPr>
          </a:p>
        </p:txBody>
      </p:sp>
      <p:sp>
        <p:nvSpPr>
          <p:cNvPr id="54" name="TextBox 19">
            <a:extLst>
              <a:ext uri="{FF2B5EF4-FFF2-40B4-BE49-F238E27FC236}">
                <a16:creationId xmlns:a16="http://schemas.microsoft.com/office/drawing/2014/main" id="{19F04D93-0189-556D-1004-6D0648EC460C}"/>
              </a:ext>
            </a:extLst>
          </p:cNvPr>
          <p:cNvSpPr txBox="1"/>
          <p:nvPr/>
        </p:nvSpPr>
        <p:spPr>
          <a:xfrm>
            <a:off x="10521466" y="2103022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82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68" name="Chart 9">
            <a:extLst>
              <a:ext uri="{FF2B5EF4-FFF2-40B4-BE49-F238E27FC236}">
                <a16:creationId xmlns:a16="http://schemas.microsoft.com/office/drawing/2014/main" id="{0191794E-E873-12CF-BD8A-8CFD473BB7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8993172"/>
              </p:ext>
            </p:extLst>
          </p:nvPr>
        </p:nvGraphicFramePr>
        <p:xfrm>
          <a:off x="9101027" y="1700808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0" name="Oval 18">
            <a:extLst>
              <a:ext uri="{FF2B5EF4-FFF2-40B4-BE49-F238E27FC236}">
                <a16:creationId xmlns:a16="http://schemas.microsoft.com/office/drawing/2014/main" id="{7998ACEF-92C9-3076-8D1B-350624D0ED8B}"/>
              </a:ext>
            </a:extLst>
          </p:cNvPr>
          <p:cNvSpPr/>
          <p:nvPr/>
        </p:nvSpPr>
        <p:spPr>
          <a:xfrm>
            <a:off x="10491824" y="1980648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TextBox 19">
            <a:extLst>
              <a:ext uri="{FF2B5EF4-FFF2-40B4-BE49-F238E27FC236}">
                <a16:creationId xmlns:a16="http://schemas.microsoft.com/office/drawing/2014/main" id="{6DB5FF4B-D145-BD16-997C-119C99196648}"/>
              </a:ext>
            </a:extLst>
          </p:cNvPr>
          <p:cNvSpPr txBox="1"/>
          <p:nvPr/>
        </p:nvSpPr>
        <p:spPr>
          <a:xfrm>
            <a:off x="10479142" y="2077336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70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79" name="Chart 9">
            <a:extLst>
              <a:ext uri="{FF2B5EF4-FFF2-40B4-BE49-F238E27FC236}">
                <a16:creationId xmlns:a16="http://schemas.microsoft.com/office/drawing/2014/main" id="{1D801C5C-D81A-D612-B37B-7F16ABE6FF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85311"/>
              </p:ext>
            </p:extLst>
          </p:nvPr>
        </p:nvGraphicFramePr>
        <p:xfrm>
          <a:off x="479376" y="3691995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0" name="TextBox 85">
            <a:extLst>
              <a:ext uri="{FF2B5EF4-FFF2-40B4-BE49-F238E27FC236}">
                <a16:creationId xmlns:a16="http://schemas.microsoft.com/office/drawing/2014/main" id="{36553C0D-6FAB-DB9F-8CE9-36EFB29934D8}"/>
              </a:ext>
            </a:extLst>
          </p:cNvPr>
          <p:cNvSpPr txBox="1"/>
          <p:nvPr/>
        </p:nvSpPr>
        <p:spPr>
          <a:xfrm>
            <a:off x="6513439" y="4509120"/>
            <a:ext cx="17621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cs typeface="Arial" panose="020B0604020202020204" pitchFamily="34" charset="0"/>
              </a:rPr>
              <a:t>PODCAST</a:t>
            </a:r>
            <a:endParaRPr lang="it-IT" sz="1100" b="1" dirty="0">
              <a:cs typeface="Arial" panose="020B0604020202020204" pitchFamily="34" charset="0"/>
            </a:endParaRPr>
          </a:p>
        </p:txBody>
      </p:sp>
      <p:sp>
        <p:nvSpPr>
          <p:cNvPr id="81" name="Oval 18">
            <a:extLst>
              <a:ext uri="{FF2B5EF4-FFF2-40B4-BE49-F238E27FC236}">
                <a16:creationId xmlns:a16="http://schemas.microsoft.com/office/drawing/2014/main" id="{42D13F11-7000-79DB-8E92-D3BCD22117AF}"/>
              </a:ext>
            </a:extLst>
          </p:cNvPr>
          <p:cNvSpPr/>
          <p:nvPr/>
        </p:nvSpPr>
        <p:spPr>
          <a:xfrm>
            <a:off x="1870173" y="3971835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TextBox 19">
            <a:extLst>
              <a:ext uri="{FF2B5EF4-FFF2-40B4-BE49-F238E27FC236}">
                <a16:creationId xmlns:a16="http://schemas.microsoft.com/office/drawing/2014/main" id="{B4533D98-D5B7-D780-5EEA-638D60E78640}"/>
              </a:ext>
            </a:extLst>
          </p:cNvPr>
          <p:cNvSpPr txBox="1"/>
          <p:nvPr/>
        </p:nvSpPr>
        <p:spPr>
          <a:xfrm>
            <a:off x="1857491" y="4068523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69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5" name="Chart 9">
            <a:extLst>
              <a:ext uri="{FF2B5EF4-FFF2-40B4-BE49-F238E27FC236}">
                <a16:creationId xmlns:a16="http://schemas.microsoft.com/office/drawing/2014/main" id="{E2888CF1-E0AD-1E66-707C-DDE6A83E25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756026"/>
              </p:ext>
            </p:extLst>
          </p:nvPr>
        </p:nvGraphicFramePr>
        <p:xfrm>
          <a:off x="3335693" y="3691995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86" name="Gruppo 85">
            <a:extLst>
              <a:ext uri="{FF2B5EF4-FFF2-40B4-BE49-F238E27FC236}">
                <a16:creationId xmlns:a16="http://schemas.microsoft.com/office/drawing/2014/main" id="{F281460B-680A-A28E-826C-0A8297D84BCE}"/>
              </a:ext>
            </a:extLst>
          </p:cNvPr>
          <p:cNvGrpSpPr/>
          <p:nvPr/>
        </p:nvGrpSpPr>
        <p:grpSpPr>
          <a:xfrm>
            <a:off x="3654999" y="3971835"/>
            <a:ext cx="1773602" cy="897325"/>
            <a:chOff x="3471784" y="1467187"/>
            <a:chExt cx="1773602" cy="897325"/>
          </a:xfrm>
        </p:grpSpPr>
        <p:sp>
          <p:nvSpPr>
            <p:cNvPr id="87" name="TextBox 85">
              <a:extLst>
                <a:ext uri="{FF2B5EF4-FFF2-40B4-BE49-F238E27FC236}">
                  <a16:creationId xmlns:a16="http://schemas.microsoft.com/office/drawing/2014/main" id="{CE03E6C6-1702-32D9-1865-2473A2B06775}"/>
                </a:ext>
              </a:extLst>
            </p:cNvPr>
            <p:cNvSpPr txBox="1"/>
            <p:nvPr/>
          </p:nvSpPr>
          <p:spPr>
            <a:xfrm>
              <a:off x="3471784" y="1933625"/>
              <a:ext cx="1762110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00" b="1" dirty="0">
                  <a:cs typeface="Arial" panose="020B0604020202020204" pitchFamily="34" charset="0"/>
                </a:rPr>
                <a:t>VIDEO</a:t>
              </a:r>
            </a:p>
            <a:p>
              <a:pPr algn="ctr"/>
              <a:r>
                <a:rPr lang="en-GB" sz="1100" b="1" dirty="0">
                  <a:cs typeface="Arial" panose="020B0604020202020204" pitchFamily="34" charset="0"/>
                </a:rPr>
                <a:t>ONLINE</a:t>
              </a:r>
              <a:endParaRPr lang="it-IT" sz="1100" b="1" dirty="0">
                <a:cs typeface="Arial" panose="020B0604020202020204" pitchFamily="34" charset="0"/>
              </a:endParaRPr>
            </a:p>
          </p:txBody>
        </p:sp>
        <p:sp>
          <p:nvSpPr>
            <p:cNvPr id="88" name="TextBox 19">
              <a:extLst>
                <a:ext uri="{FF2B5EF4-FFF2-40B4-BE49-F238E27FC236}">
                  <a16:creationId xmlns:a16="http://schemas.microsoft.com/office/drawing/2014/main" id="{9D333EAA-6EEB-69B7-6D4C-2A4898978BA7}"/>
                </a:ext>
              </a:extLst>
            </p:cNvPr>
            <p:cNvSpPr txBox="1"/>
            <p:nvPr/>
          </p:nvSpPr>
          <p:spPr>
            <a:xfrm>
              <a:off x="4529371" y="1589561"/>
              <a:ext cx="71479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b="1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82</a:t>
              </a:r>
              <a:r>
                <a:rPr lang="it-IT" sz="1200" dirty="0">
                  <a:solidFill>
                    <a:schemeClr val="bg1"/>
                  </a:solidFill>
                  <a:latin typeface="Arial" panose="020B0604020202020204" pitchFamily="34" charset="0"/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89" name="Oval 18">
              <a:extLst>
                <a:ext uri="{FF2B5EF4-FFF2-40B4-BE49-F238E27FC236}">
                  <a16:creationId xmlns:a16="http://schemas.microsoft.com/office/drawing/2014/main" id="{847DBB45-3B1A-7E7C-AC2F-ED6BB3870E2F}"/>
                </a:ext>
              </a:extLst>
            </p:cNvPr>
            <p:cNvSpPr/>
            <p:nvPr/>
          </p:nvSpPr>
          <p:spPr>
            <a:xfrm>
              <a:off x="4543275" y="1467187"/>
              <a:ext cx="606688" cy="521653"/>
            </a:xfrm>
            <a:prstGeom prst="ellipse">
              <a:avLst/>
            </a:prstGeom>
            <a:gradFill>
              <a:gsLst>
                <a:gs pos="100000">
                  <a:srgbClr val="81B5A9"/>
                </a:gs>
                <a:gs pos="0">
                  <a:srgbClr val="168297"/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" name="TextBox 19">
              <a:extLst>
                <a:ext uri="{FF2B5EF4-FFF2-40B4-BE49-F238E27FC236}">
                  <a16:creationId xmlns:a16="http://schemas.microsoft.com/office/drawing/2014/main" id="{CB7F7310-426F-E2CB-D1E3-A5E7BC7C6FEF}"/>
                </a:ext>
              </a:extLst>
            </p:cNvPr>
            <p:cNvSpPr txBox="1"/>
            <p:nvPr/>
          </p:nvSpPr>
          <p:spPr>
            <a:xfrm>
              <a:off x="4530593" y="1563875"/>
              <a:ext cx="71479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it-IT" b="1" dirty="0">
                  <a:solidFill>
                    <a:schemeClr val="bg1"/>
                  </a:solidFill>
                  <a:ea typeface="Century Gothic" panose="020B0502020202020204" pitchFamily="34" charset="0"/>
                  <a:cs typeface="Arial" panose="020B0604020202020204" pitchFamily="34" charset="0"/>
                </a:rPr>
                <a:t>67</a:t>
              </a:r>
              <a:r>
                <a:rPr lang="it-IT" sz="1200" dirty="0">
                  <a:solidFill>
                    <a:schemeClr val="bg1"/>
                  </a:solidFill>
                  <a:ea typeface="Century Gothic" panose="020B0502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</p:grpSp>
      <p:sp>
        <p:nvSpPr>
          <p:cNvPr id="93" name="TextBox 85">
            <a:extLst>
              <a:ext uri="{FF2B5EF4-FFF2-40B4-BE49-F238E27FC236}">
                <a16:creationId xmlns:a16="http://schemas.microsoft.com/office/drawing/2014/main" id="{D673F0CE-BF44-2AAD-EF0D-05B55A6F95A0}"/>
              </a:ext>
            </a:extLst>
          </p:cNvPr>
          <p:cNvSpPr txBox="1"/>
          <p:nvPr/>
        </p:nvSpPr>
        <p:spPr>
          <a:xfrm>
            <a:off x="786717" y="4365104"/>
            <a:ext cx="176211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cs typeface="Arial" panose="020B0604020202020204" pitchFamily="34" charset="0"/>
              </a:rPr>
              <a:t>GRUPPI</a:t>
            </a:r>
          </a:p>
          <a:p>
            <a:pPr algn="ctr"/>
            <a:r>
              <a:rPr lang="en-GB" sz="900" b="1" dirty="0">
                <a:cs typeface="Arial" panose="020B0604020202020204" pitchFamily="34" charset="0"/>
              </a:rPr>
              <a:t>PAGINE</a:t>
            </a:r>
          </a:p>
          <a:p>
            <a:pPr algn="ctr"/>
            <a:r>
              <a:rPr lang="en-GB" sz="900" b="1" dirty="0">
                <a:cs typeface="Arial" panose="020B0604020202020204" pitchFamily="34" charset="0"/>
              </a:rPr>
              <a:t>SOCIAL</a:t>
            </a:r>
          </a:p>
        </p:txBody>
      </p:sp>
      <p:graphicFrame>
        <p:nvGraphicFramePr>
          <p:cNvPr id="94" name="Chart 9">
            <a:extLst>
              <a:ext uri="{FF2B5EF4-FFF2-40B4-BE49-F238E27FC236}">
                <a16:creationId xmlns:a16="http://schemas.microsoft.com/office/drawing/2014/main" id="{AE131FB9-7FE1-871F-3418-97A2BF9E13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1720237"/>
              </p:ext>
            </p:extLst>
          </p:nvPr>
        </p:nvGraphicFramePr>
        <p:xfrm>
          <a:off x="6192010" y="3691995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95" name="Oval 18">
            <a:extLst>
              <a:ext uri="{FF2B5EF4-FFF2-40B4-BE49-F238E27FC236}">
                <a16:creationId xmlns:a16="http://schemas.microsoft.com/office/drawing/2014/main" id="{1E7ADF54-0563-040F-0333-A8A0C5984D08}"/>
              </a:ext>
            </a:extLst>
          </p:cNvPr>
          <p:cNvSpPr/>
          <p:nvPr/>
        </p:nvSpPr>
        <p:spPr>
          <a:xfrm>
            <a:off x="7582807" y="3971835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TextBox 19">
            <a:extLst>
              <a:ext uri="{FF2B5EF4-FFF2-40B4-BE49-F238E27FC236}">
                <a16:creationId xmlns:a16="http://schemas.microsoft.com/office/drawing/2014/main" id="{A348A365-4707-70F4-753E-C1701C3A27BD}"/>
              </a:ext>
            </a:extLst>
          </p:cNvPr>
          <p:cNvSpPr txBox="1"/>
          <p:nvPr/>
        </p:nvSpPr>
        <p:spPr>
          <a:xfrm>
            <a:off x="7570125" y="4068523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57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99" name="Chart 9">
            <a:extLst>
              <a:ext uri="{FF2B5EF4-FFF2-40B4-BE49-F238E27FC236}">
                <a16:creationId xmlns:a16="http://schemas.microsoft.com/office/drawing/2014/main" id="{37292316-438C-4214-6F51-8C966CC5D5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6829532"/>
              </p:ext>
            </p:extLst>
          </p:nvPr>
        </p:nvGraphicFramePr>
        <p:xfrm>
          <a:off x="9059876" y="3744741"/>
          <a:ext cx="2312017" cy="181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00" name="TextBox 85">
            <a:extLst>
              <a:ext uri="{FF2B5EF4-FFF2-40B4-BE49-F238E27FC236}">
                <a16:creationId xmlns:a16="http://schemas.microsoft.com/office/drawing/2014/main" id="{BAB9CCE6-A634-BCBD-D1F8-F5FC4AAB462A}"/>
              </a:ext>
            </a:extLst>
          </p:cNvPr>
          <p:cNvSpPr txBox="1"/>
          <p:nvPr/>
        </p:nvSpPr>
        <p:spPr>
          <a:xfrm>
            <a:off x="9571693" y="4478524"/>
            <a:ext cx="13297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>
                <a:cs typeface="Arial" panose="020B0604020202020204" pitchFamily="34" charset="0"/>
              </a:rPr>
              <a:t>INFLUNCER</a:t>
            </a:r>
          </a:p>
          <a:p>
            <a:pPr algn="ctr"/>
            <a:r>
              <a:rPr lang="en-GB" sz="800" b="1" dirty="0">
                <a:cs typeface="Arial" panose="020B0604020202020204" pitchFamily="34" charset="0"/>
              </a:rPr>
              <a:t>LOCALI</a:t>
            </a:r>
            <a:endParaRPr lang="it-IT" sz="800" b="1" dirty="0">
              <a:cs typeface="Arial" panose="020B0604020202020204" pitchFamily="34" charset="0"/>
            </a:endParaRPr>
          </a:p>
        </p:txBody>
      </p:sp>
      <p:sp>
        <p:nvSpPr>
          <p:cNvPr id="101" name="TextBox 19">
            <a:extLst>
              <a:ext uri="{FF2B5EF4-FFF2-40B4-BE49-F238E27FC236}">
                <a16:creationId xmlns:a16="http://schemas.microsoft.com/office/drawing/2014/main" id="{42982B3D-CB35-81C4-82AB-6FD5FF6EBD71}"/>
              </a:ext>
            </a:extLst>
          </p:cNvPr>
          <p:cNvSpPr txBox="1"/>
          <p:nvPr/>
        </p:nvSpPr>
        <p:spPr>
          <a:xfrm>
            <a:off x="10468767" y="4094209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82</a:t>
            </a:r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102" name="Chart 9">
            <a:extLst>
              <a:ext uri="{FF2B5EF4-FFF2-40B4-BE49-F238E27FC236}">
                <a16:creationId xmlns:a16="http://schemas.microsoft.com/office/drawing/2014/main" id="{66034CE2-DA8B-D025-D4BD-6E92D398A6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473765"/>
              </p:ext>
            </p:extLst>
          </p:nvPr>
        </p:nvGraphicFramePr>
        <p:xfrm>
          <a:off x="9048328" y="3691995"/>
          <a:ext cx="2395573" cy="1842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03" name="Oval 18">
            <a:extLst>
              <a:ext uri="{FF2B5EF4-FFF2-40B4-BE49-F238E27FC236}">
                <a16:creationId xmlns:a16="http://schemas.microsoft.com/office/drawing/2014/main" id="{15748A15-991C-587A-BB8E-D1E9C4EFEBDA}"/>
              </a:ext>
            </a:extLst>
          </p:cNvPr>
          <p:cNvSpPr/>
          <p:nvPr/>
        </p:nvSpPr>
        <p:spPr>
          <a:xfrm>
            <a:off x="10439125" y="3971835"/>
            <a:ext cx="606688" cy="521653"/>
          </a:xfrm>
          <a:prstGeom prst="ellipse">
            <a:avLst/>
          </a:prstGeom>
          <a:gradFill>
            <a:gsLst>
              <a:gs pos="100000">
                <a:srgbClr val="81B5A9"/>
              </a:gs>
              <a:gs pos="0">
                <a:srgbClr val="168297"/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TextBox 19">
            <a:extLst>
              <a:ext uri="{FF2B5EF4-FFF2-40B4-BE49-F238E27FC236}">
                <a16:creationId xmlns:a16="http://schemas.microsoft.com/office/drawing/2014/main" id="{F008FC56-C357-CE74-9C83-75399AA2940E}"/>
              </a:ext>
            </a:extLst>
          </p:cNvPr>
          <p:cNvSpPr txBox="1"/>
          <p:nvPr/>
        </p:nvSpPr>
        <p:spPr>
          <a:xfrm>
            <a:off x="10426443" y="4068523"/>
            <a:ext cx="714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54</a:t>
            </a:r>
            <a:r>
              <a:rPr lang="it-IT" sz="1200" dirty="0">
                <a:solidFill>
                  <a:schemeClr val="bg1"/>
                </a:solidFill>
                <a:ea typeface="Century Gothic" panose="020B0502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26" name="Segnaposto testo 1">
            <a:extLst>
              <a:ext uri="{FF2B5EF4-FFF2-40B4-BE49-F238E27FC236}">
                <a16:creationId xmlns:a16="http://schemas.microsoft.com/office/drawing/2014/main" id="{77BB2A63-2B2D-19A3-32CB-E8495699F26A}"/>
              </a:ext>
            </a:extLst>
          </p:cNvPr>
          <p:cNvSpPr txBox="1">
            <a:spLocks/>
          </p:cNvSpPr>
          <p:nvPr/>
        </p:nvSpPr>
        <p:spPr>
          <a:xfrm>
            <a:off x="498955" y="1268760"/>
            <a:ext cx="11313368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Nel complesso quanto è soddisfatta/o delle informazioni e delle notizie locali e regionali che legge/vede attraverso… </a:t>
            </a:r>
          </a:p>
        </p:txBody>
      </p:sp>
      <p:sp>
        <p:nvSpPr>
          <p:cNvPr id="127" name="Rectangle 21">
            <a:extLst>
              <a:ext uri="{FF2B5EF4-FFF2-40B4-BE49-F238E27FC236}">
                <a16:creationId xmlns:a16="http://schemas.microsoft.com/office/drawing/2014/main" id="{7B53FD18-531C-3F3C-C926-4A36EA49028B}"/>
              </a:ext>
            </a:extLst>
          </p:cNvPr>
          <p:cNvSpPr/>
          <p:nvPr/>
        </p:nvSpPr>
        <p:spPr>
          <a:xfrm>
            <a:off x="8724400" y="5794794"/>
            <a:ext cx="972000" cy="210554"/>
          </a:xfrm>
          <a:prstGeom prst="rect">
            <a:avLst/>
          </a:prstGeom>
          <a:solidFill>
            <a:srgbClr val="F193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per niente</a:t>
            </a:r>
          </a:p>
        </p:txBody>
      </p:sp>
      <p:sp>
        <p:nvSpPr>
          <p:cNvPr id="128" name="Rectangle 22">
            <a:extLst>
              <a:ext uri="{FF2B5EF4-FFF2-40B4-BE49-F238E27FC236}">
                <a16:creationId xmlns:a16="http://schemas.microsoft.com/office/drawing/2014/main" id="{68BD74B6-6B05-3F63-A873-F66BDFE0C468}"/>
              </a:ext>
            </a:extLst>
          </p:cNvPr>
          <p:cNvSpPr/>
          <p:nvPr/>
        </p:nvSpPr>
        <p:spPr>
          <a:xfrm>
            <a:off x="4811186" y="5794794"/>
            <a:ext cx="972000" cy="226494"/>
          </a:xfrm>
          <a:prstGeom prst="rect">
            <a:avLst/>
          </a:prstGeom>
          <a:solidFill>
            <a:srgbClr val="8AB9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abbastanza</a:t>
            </a:r>
          </a:p>
        </p:txBody>
      </p:sp>
      <p:sp>
        <p:nvSpPr>
          <p:cNvPr id="129" name="Rectangle 23">
            <a:extLst>
              <a:ext uri="{FF2B5EF4-FFF2-40B4-BE49-F238E27FC236}">
                <a16:creationId xmlns:a16="http://schemas.microsoft.com/office/drawing/2014/main" id="{99767C8C-EC26-09FA-E02E-23980CB266C8}"/>
              </a:ext>
            </a:extLst>
          </p:cNvPr>
          <p:cNvSpPr/>
          <p:nvPr/>
        </p:nvSpPr>
        <p:spPr>
          <a:xfrm>
            <a:off x="2854579" y="5794794"/>
            <a:ext cx="972000" cy="226494"/>
          </a:xfrm>
          <a:prstGeom prst="rect">
            <a:avLst/>
          </a:prstGeom>
          <a:solidFill>
            <a:srgbClr val="16829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molto</a:t>
            </a:r>
          </a:p>
        </p:txBody>
      </p:sp>
      <p:sp>
        <p:nvSpPr>
          <p:cNvPr id="130" name="Rectangle 22">
            <a:extLst>
              <a:ext uri="{FF2B5EF4-FFF2-40B4-BE49-F238E27FC236}">
                <a16:creationId xmlns:a16="http://schemas.microsoft.com/office/drawing/2014/main" id="{0EE02D2A-6016-4BCF-1CDB-ABF89343ED96}"/>
              </a:ext>
            </a:extLst>
          </p:cNvPr>
          <p:cNvSpPr/>
          <p:nvPr/>
        </p:nvSpPr>
        <p:spPr>
          <a:xfrm>
            <a:off x="6767793" y="5794794"/>
            <a:ext cx="972000" cy="226494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cs typeface="Arial" panose="020B0604020202020204" pitchFamily="34" charset="0"/>
              </a:rPr>
              <a:t>poco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5D2D165-B170-11EB-484B-A9D8A5739D64}"/>
              </a:ext>
            </a:extLst>
          </p:cNvPr>
          <p:cNvSpPr txBox="1"/>
          <p:nvPr/>
        </p:nvSpPr>
        <p:spPr>
          <a:xfrm>
            <a:off x="-24680" y="6454497"/>
            <a:ext cx="1216934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dirty="0">
                <a:solidFill>
                  <a:schemeClr val="bg1"/>
                </a:solidFill>
                <a:cs typeface="Arial" panose="020B0604020202020204" pitchFamily="34" charset="0"/>
              </a:rPr>
              <a:t>Nota metodologica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: Indagine svolta con tecnica CAWI (Computer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Aided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 Web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Interiew</a:t>
            </a:r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) tra il 21/10 e il 4/11/2024 su un campione di 1.003 soggetti residenti in Sardegna, </a:t>
            </a:r>
          </a:p>
          <a:p>
            <a:r>
              <a:rPr lang="it-IT" sz="1100" dirty="0">
                <a:solidFill>
                  <a:schemeClr val="bg1"/>
                </a:solidFill>
                <a:cs typeface="Arial" panose="020B0604020202020204" pitchFamily="34" charset="0"/>
              </a:rPr>
              <a:t>rappresentativi della popolazione regionale 16-80enne per genere, età, provincia, ampiezza del comune di residenza e livello di istruzione. Panel provider </a:t>
            </a:r>
            <a:r>
              <a:rPr lang="it-IT" sz="1100" dirty="0" err="1">
                <a:solidFill>
                  <a:schemeClr val="bg1"/>
                </a:solidFill>
                <a:cs typeface="Arial" panose="020B0604020202020204" pitchFamily="34" charset="0"/>
              </a:rPr>
              <a:t>Bilendi</a:t>
            </a:r>
            <a:endParaRPr lang="it-IT" sz="11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24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3829D6-4F5B-8F27-3EAE-62B460DCF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 descr="Immagine che contiene mappa, silhouette&#10;&#10;Descrizione generata automaticamente">
            <a:extLst>
              <a:ext uri="{FF2B5EF4-FFF2-40B4-BE49-F238E27FC236}">
                <a16:creationId xmlns:a16="http://schemas.microsoft.com/office/drawing/2014/main" id="{0A67BBC2-C316-78F8-907C-1B6391DDC3C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2748901"/>
            <a:ext cx="1669077" cy="2090702"/>
          </a:xfrm>
          <a:prstGeom prst="rect">
            <a:avLst/>
          </a:prstGeom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434E0E1-CC35-36D3-03CA-216A8B0AB1D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3272" y="1268760"/>
            <a:ext cx="11313368" cy="261011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Secondo lei, attraverso le informazioni e le notizie diffuse dai quotidiani locali e regionali quale immagine emerge della Sardegna e dei suoi specifici territori?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BBB62C1-807C-0100-74B0-2D305C31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903" y="260648"/>
            <a:ext cx="8935919" cy="743672"/>
          </a:xfrm>
        </p:spPr>
        <p:txBody>
          <a:bodyPr>
            <a:normAutofit/>
          </a:bodyPr>
          <a:lstStyle/>
          <a:p>
            <a:r>
              <a:rPr lang="it-IT" sz="2200" dirty="0"/>
              <a:t>8 - L’immagine del territorio riflessa dalle testate locali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B0F69C2-9FCA-22D7-FCB9-547904385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07C0-A2FF-4299-BAF9-E80DCBBD298B}" type="slidenum">
              <a:rPr lang="it-IT" smtClean="0"/>
              <a:t>9</a:t>
            </a:fld>
            <a:endParaRPr lang="it-IT"/>
          </a:p>
        </p:txBody>
      </p:sp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48698458-9420-F33F-BD7A-F6047F079376}"/>
              </a:ext>
            </a:extLst>
          </p:cNvPr>
          <p:cNvSpPr txBox="1">
            <a:spLocks/>
          </p:cNvSpPr>
          <p:nvPr/>
        </p:nvSpPr>
        <p:spPr>
          <a:xfrm>
            <a:off x="3935760" y="6448251"/>
            <a:ext cx="3636644" cy="442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i="1" dirty="0">
                <a:solidFill>
                  <a:schemeClr val="bg1"/>
                </a:solidFill>
              </a:rPr>
              <a:t>N = 1.003. Valori %. Panel provider </a:t>
            </a:r>
            <a:r>
              <a:rPr lang="it-IT" sz="1200" i="1" dirty="0" err="1">
                <a:solidFill>
                  <a:schemeClr val="bg1"/>
                </a:solidFill>
              </a:rPr>
              <a:t>Bilendi</a:t>
            </a:r>
            <a:endParaRPr lang="it-IT" sz="1200" i="1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9">
            <a:extLst>
              <a:ext uri="{FF2B5EF4-FFF2-40B4-BE49-F238E27FC236}">
                <a16:creationId xmlns:a16="http://schemas.microsoft.com/office/drawing/2014/main" id="{9576B5F7-4DED-5F17-8771-1B1AE6F0D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1633470"/>
              </p:ext>
            </p:extLst>
          </p:nvPr>
        </p:nvGraphicFramePr>
        <p:xfrm>
          <a:off x="695400" y="1772816"/>
          <a:ext cx="5159964" cy="409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544B0E08-D622-FD01-3748-59194B0D5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41356"/>
              </p:ext>
            </p:extLst>
          </p:nvPr>
        </p:nvGraphicFramePr>
        <p:xfrm>
          <a:off x="5303912" y="2517972"/>
          <a:ext cx="5976664" cy="2088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8614">
                  <a:extLst>
                    <a:ext uri="{9D8B030D-6E8A-4147-A177-3AD203B41FA5}">
                      <a16:colId xmlns:a16="http://schemas.microsoft.com/office/drawing/2014/main" val="2493887144"/>
                    </a:ext>
                  </a:extLst>
                </a:gridCol>
                <a:gridCol w="673040">
                  <a:extLst>
                    <a:ext uri="{9D8B030D-6E8A-4147-A177-3AD203B41FA5}">
                      <a16:colId xmlns:a16="http://schemas.microsoft.com/office/drawing/2014/main" val="1760653276"/>
                    </a:ext>
                  </a:extLst>
                </a:gridCol>
                <a:gridCol w="906180">
                  <a:extLst>
                    <a:ext uri="{9D8B030D-6E8A-4147-A177-3AD203B41FA5}">
                      <a16:colId xmlns:a16="http://schemas.microsoft.com/office/drawing/2014/main" val="3646684333"/>
                    </a:ext>
                  </a:extLst>
                </a:gridCol>
                <a:gridCol w="789610">
                  <a:extLst>
                    <a:ext uri="{9D8B030D-6E8A-4147-A177-3AD203B41FA5}">
                      <a16:colId xmlns:a16="http://schemas.microsoft.com/office/drawing/2014/main" val="3162297295"/>
                    </a:ext>
                  </a:extLst>
                </a:gridCol>
                <a:gridCol w="789610">
                  <a:extLst>
                    <a:ext uri="{9D8B030D-6E8A-4147-A177-3AD203B41FA5}">
                      <a16:colId xmlns:a16="http://schemas.microsoft.com/office/drawing/2014/main" val="4252052571"/>
                    </a:ext>
                  </a:extLst>
                </a:gridCol>
                <a:gridCol w="789610">
                  <a:extLst>
                    <a:ext uri="{9D8B030D-6E8A-4147-A177-3AD203B41FA5}">
                      <a16:colId xmlns:a16="http://schemas.microsoft.com/office/drawing/2014/main" val="1190146091"/>
                    </a:ext>
                  </a:extLst>
                </a:gridCol>
              </a:tblGrid>
              <a:tr h="5769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Cagliari</a:t>
                      </a:r>
                      <a:endParaRPr lang="it-IT" sz="14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Nuoro</a:t>
                      </a:r>
                      <a:endParaRPr lang="it-IT" sz="14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Oristano</a:t>
                      </a:r>
                      <a:endParaRPr lang="it-IT" sz="14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Sassari</a:t>
                      </a:r>
                      <a:endParaRPr lang="it-IT" sz="14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Sud Sardegna</a:t>
                      </a:r>
                      <a:endParaRPr lang="it-IT" sz="1400" b="0" i="0" u="none" strike="noStrike" dirty="0">
                        <a:solidFill>
                          <a:srgbClr val="9933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211300"/>
                  </a:ext>
                </a:extLst>
              </a:tr>
              <a:tr h="377833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migliore di quella reale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68297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775888"/>
                  </a:ext>
                </a:extLst>
              </a:tr>
              <a:tr h="377833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realistica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55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8AB9B0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85014"/>
                  </a:ext>
                </a:extLst>
              </a:tr>
              <a:tr h="377833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peggiore di quella reale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F193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F1930B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F1930B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4763" marR="4763" marT="4763" marB="0" anchor="ctr">
                    <a:solidFill>
                      <a:srgbClr val="F1930B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F1930B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solidFill>
                      <a:srgbClr val="F1930B">
                        <a:alpha val="3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95679"/>
                  </a:ext>
                </a:extLst>
              </a:tr>
              <a:tr h="377833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it-IT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non saprei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763" marR="4763" marT="4763" marB="0"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12602"/>
                  </a:ext>
                </a:extLst>
              </a:tr>
            </a:tbl>
          </a:graphicData>
        </a:graphic>
      </p:graphicFrame>
      <p:sp>
        <p:nvSpPr>
          <p:cNvPr id="14" name="AutoShape 2" descr="30,000,000+ immagini vettoriali stock di Sardegna | Depositphotos">
            <a:extLst>
              <a:ext uri="{FF2B5EF4-FFF2-40B4-BE49-F238E27FC236}">
                <a16:creationId xmlns:a16="http://schemas.microsoft.com/office/drawing/2014/main" id="{1C87570C-511E-D206-798F-11EFF3C10E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27576" y="325944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86222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lo Pagina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D8E2F62749F744987EDF121558235A" ma:contentTypeVersion="14" ma:contentTypeDescription="Creare un nuovo documento." ma:contentTypeScope="" ma:versionID="ba8986d20e6857669343ba762f2fcb66">
  <xsd:schema xmlns:xsd="http://www.w3.org/2001/XMLSchema" xmlns:xs="http://www.w3.org/2001/XMLSchema" xmlns:p="http://schemas.microsoft.com/office/2006/metadata/properties" xmlns:ns3="0d5bfde8-b57a-4a0f-86ab-5f971fa70f36" xmlns:ns4="92af336f-196f-4e83-9799-ce80d3ff8a43" targetNamespace="http://schemas.microsoft.com/office/2006/metadata/properties" ma:root="true" ma:fieldsID="351d2def46c4934251ee7815cf9a9a88" ns3:_="" ns4:_="">
    <xsd:import namespace="0d5bfde8-b57a-4a0f-86ab-5f971fa70f36"/>
    <xsd:import namespace="92af336f-196f-4e83-9799-ce80d3ff8a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bfde8-b57a-4a0f-86ab-5f971fa70f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af336f-196f-4e83-9799-ce80d3ff8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d5bfde8-b57a-4a0f-86ab-5f971fa70f36" xsi:nil="true"/>
  </documentManagement>
</p:properties>
</file>

<file path=customXml/itemProps1.xml><?xml version="1.0" encoding="utf-8"?>
<ds:datastoreItem xmlns:ds="http://schemas.openxmlformats.org/officeDocument/2006/customXml" ds:itemID="{0B904060-836E-438D-8F28-53343397DE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5bfde8-b57a-4a0f-86ab-5f971fa70f36"/>
    <ds:schemaRef ds:uri="92af336f-196f-4e83-9799-ce80d3ff8a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D2C85-6108-4502-92E6-A6905DE1CC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5A7715-EA0D-4C6A-9E53-76FF52F0B47B}">
  <ds:schemaRefs>
    <ds:schemaRef ds:uri="http://www.w3.org/XML/1998/namespace"/>
    <ds:schemaRef ds:uri="http://schemas.microsoft.com/office/2006/metadata/properties"/>
    <ds:schemaRef ds:uri="http://purl.org/dc/elements/1.1/"/>
    <ds:schemaRef ds:uri="0d5bfde8-b57a-4a0f-86ab-5f971fa70f36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2af336f-196f-4e83-9799-ce80d3ff8a43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b94f7d74-81ff-44a9-b588-6682acc85779}" enabled="0" method="" siteId="{b94f7d74-81ff-44a9-b588-6682acc8577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 modello</Template>
  <TotalTime>12198</TotalTime>
  <Words>1096</Words>
  <Application>Microsoft Office PowerPoint</Application>
  <PresentationFormat>Widescreen</PresentationFormat>
  <Paragraphs>317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Georgia</vt:lpstr>
      <vt:lpstr>Cover</vt:lpstr>
      <vt:lpstr>Modello Pagina 1</vt:lpstr>
      <vt:lpstr>La fruizione informativa in Sardegna:  abitudini, motivazioni e giudizi</vt:lpstr>
      <vt:lpstr>1 - In Sardegna prevale l’identità regionale</vt:lpstr>
      <vt:lpstr>2 - L’interesse per l’informazione locale, nazionale ed estera</vt:lpstr>
      <vt:lpstr>3 - L’effetto dei driver informativi sulle diverse platee</vt:lpstr>
      <vt:lpstr>4- Le categorie di soggetti più influenti per l’informazione locale</vt:lpstr>
      <vt:lpstr>5- Oltre 55 testate rilevate: i fruitori regolari delle principali </vt:lpstr>
      <vt:lpstr>6 - Il giudizio sull’informazione locale in Sardegna</vt:lpstr>
      <vt:lpstr>7- I canali di informazione: la soddisfazione tra i fruitori</vt:lpstr>
      <vt:lpstr>8 - L’immagine del territorio riflessa dalle testate locali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Mantegazza Magda</dc:creator>
  <cp:lastModifiedBy>Sampietro Sara (sara.sampietro)</cp:lastModifiedBy>
  <cp:revision>378</cp:revision>
  <dcterms:created xsi:type="dcterms:W3CDTF">2020-11-02T20:34:52Z</dcterms:created>
  <dcterms:modified xsi:type="dcterms:W3CDTF">2024-11-27T17:09:56Z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  <property fmtid="{D5CDD505-2E9C-101B-9397-08002B2CF9AE}" pid="3" name="ContentTypeId">
    <vt:lpwstr>0x01010055D8E2F62749F744987EDF121558235A</vt:lpwstr>
  </property>
</Properties>
</file>